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notesMasterIdLst>
    <p:notesMasterId r:id="rId35"/>
  </p:notesMasterIdLst>
  <p:sldIdLst>
    <p:sldId id="256" r:id="rId3"/>
    <p:sldId id="258" r:id="rId4"/>
    <p:sldId id="259" r:id="rId5"/>
    <p:sldId id="260" r:id="rId6"/>
    <p:sldId id="271" r:id="rId7"/>
    <p:sldId id="273" r:id="rId8"/>
    <p:sldId id="261" r:id="rId9"/>
    <p:sldId id="279" r:id="rId10"/>
    <p:sldId id="280" r:id="rId11"/>
    <p:sldId id="275" r:id="rId12"/>
    <p:sldId id="283" r:id="rId13"/>
    <p:sldId id="276" r:id="rId14"/>
    <p:sldId id="293" r:id="rId15"/>
    <p:sldId id="296" r:id="rId16"/>
    <p:sldId id="263" r:id="rId17"/>
    <p:sldId id="285" r:id="rId18"/>
    <p:sldId id="264" r:id="rId19"/>
    <p:sldId id="274" r:id="rId20"/>
    <p:sldId id="277" r:id="rId21"/>
    <p:sldId id="294" r:id="rId22"/>
    <p:sldId id="278" r:id="rId23"/>
    <p:sldId id="295" r:id="rId24"/>
    <p:sldId id="265" r:id="rId25"/>
    <p:sldId id="292" r:id="rId26"/>
    <p:sldId id="297" r:id="rId27"/>
    <p:sldId id="281" r:id="rId28"/>
    <p:sldId id="266" r:id="rId29"/>
    <p:sldId id="291" r:id="rId30"/>
    <p:sldId id="298" r:id="rId31"/>
    <p:sldId id="268" r:id="rId32"/>
    <p:sldId id="289" r:id="rId33"/>
    <p:sldId id="29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049"/>
    <a:srgbClr val="48773C"/>
    <a:srgbClr val="CD8B2A"/>
    <a:srgbClr val="DD1367"/>
    <a:srgbClr val="FFFFFF"/>
    <a:srgbClr val="972E47"/>
    <a:srgbClr val="5AA826"/>
    <a:srgbClr val="26AA68"/>
    <a:srgbClr val="30C4A1"/>
    <a:srgbClr val="9AD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9B2E8EE4-2B3A-455C-919F-69B5550C2CE9}"/>
    <pc:docChg chg="undo custSel addSld delSld modSld sldOrd">
      <pc:chgData name="Florentios Economou" userId="04e0d54a49535943" providerId="LiveId" clId="{9B2E8EE4-2B3A-455C-919F-69B5550C2CE9}" dt="2023-07-22T07:36:49.787" v="8827" actId="27636"/>
      <pc:docMkLst>
        <pc:docMk/>
      </pc:docMkLst>
      <pc:sldChg chg="modSp mod">
        <pc:chgData name="Florentios Economou" userId="04e0d54a49535943" providerId="LiveId" clId="{9B2E8EE4-2B3A-455C-919F-69B5550C2CE9}" dt="2023-07-19T14:27:50.506" v="55" actId="313"/>
        <pc:sldMkLst>
          <pc:docMk/>
          <pc:sldMk cId="436235816" sldId="256"/>
        </pc:sldMkLst>
        <pc:spChg chg="mod">
          <ac:chgData name="Florentios Economou" userId="04e0d54a49535943" providerId="LiveId" clId="{9B2E8EE4-2B3A-455C-919F-69B5550C2CE9}" dt="2023-07-19T14:27:50.506" v="55" actId="313"/>
          <ac:spMkLst>
            <pc:docMk/>
            <pc:sldMk cId="436235816" sldId="256"/>
            <ac:spMk id="12" creationId="{28086B80-77B2-0841-877D-3518C0014567}"/>
          </ac:spMkLst>
        </pc:spChg>
      </pc:sldChg>
      <pc:sldChg chg="addSp modSp mod">
        <pc:chgData name="Florentios Economou" userId="04e0d54a49535943" providerId="LiveId" clId="{9B2E8EE4-2B3A-455C-919F-69B5550C2CE9}" dt="2023-07-19T15:03:32.351" v="1819" actId="1076"/>
        <pc:sldMkLst>
          <pc:docMk/>
          <pc:sldMk cId="17060558" sldId="258"/>
        </pc:sldMkLst>
        <pc:spChg chg="mod">
          <ac:chgData name="Florentios Economou" userId="04e0d54a49535943" providerId="LiveId" clId="{9B2E8EE4-2B3A-455C-919F-69B5550C2CE9}" dt="2023-07-19T14:28:08.761" v="94" actId="404"/>
          <ac:spMkLst>
            <pc:docMk/>
            <pc:sldMk cId="17060558" sldId="258"/>
            <ac:spMk id="2" creationId="{43A830FF-1961-A034-ABB2-03AFD1C74084}"/>
          </ac:spMkLst>
        </pc:spChg>
        <pc:spChg chg="mod">
          <ac:chgData name="Florentios Economou" userId="04e0d54a49535943" providerId="LiveId" clId="{9B2E8EE4-2B3A-455C-919F-69B5550C2CE9}" dt="2023-07-19T15:03:26.869" v="1818" actId="20577"/>
          <ac:spMkLst>
            <pc:docMk/>
            <pc:sldMk cId="17060558" sldId="258"/>
            <ac:spMk id="3" creationId="{81D53512-5FD3-9D54-D4FB-4473802E8A8B}"/>
          </ac:spMkLst>
        </pc:spChg>
        <pc:picChg chg="add mod">
          <ac:chgData name="Florentios Economou" userId="04e0d54a49535943" providerId="LiveId" clId="{9B2E8EE4-2B3A-455C-919F-69B5550C2CE9}" dt="2023-07-19T15:03:32.351" v="1819" actId="1076"/>
          <ac:picMkLst>
            <pc:docMk/>
            <pc:sldMk cId="17060558" sldId="258"/>
            <ac:picMk id="4" creationId="{2EC07202-4E42-4415-8004-3E55AEE99F24}"/>
          </ac:picMkLst>
        </pc:picChg>
      </pc:sldChg>
      <pc:sldChg chg="addSp delSp modSp mod">
        <pc:chgData name="Florentios Economou" userId="04e0d54a49535943" providerId="LiveId" clId="{9B2E8EE4-2B3A-455C-919F-69B5550C2CE9}" dt="2023-07-19T15:51:02.060" v="2418" actId="21"/>
        <pc:sldMkLst>
          <pc:docMk/>
          <pc:sldMk cId="1803875842" sldId="259"/>
        </pc:sldMkLst>
        <pc:spChg chg="mod">
          <ac:chgData name="Florentios Economou" userId="04e0d54a49535943" providerId="LiveId" clId="{9B2E8EE4-2B3A-455C-919F-69B5550C2CE9}" dt="2023-07-19T15:19:05.153" v="1886" actId="403"/>
          <ac:spMkLst>
            <pc:docMk/>
            <pc:sldMk cId="1803875842" sldId="259"/>
            <ac:spMk id="2" creationId="{51B22486-E294-DFB3-854E-3FFEF2245670}"/>
          </ac:spMkLst>
        </pc:spChg>
        <pc:spChg chg="del">
          <ac:chgData name="Florentios Economou" userId="04e0d54a49535943" providerId="LiveId" clId="{9B2E8EE4-2B3A-455C-919F-69B5550C2CE9}" dt="2023-07-19T14:28:49.236" v="110"/>
          <ac:spMkLst>
            <pc:docMk/>
            <pc:sldMk cId="1803875842" sldId="259"/>
            <ac:spMk id="3" creationId="{B4CF2567-95D1-829E-F5B7-AC34EA223A75}"/>
          </ac:spMkLst>
        </pc:spChg>
        <pc:spChg chg="add del mod">
          <ac:chgData name="Florentios Economou" userId="04e0d54a49535943" providerId="LiveId" clId="{9B2E8EE4-2B3A-455C-919F-69B5550C2CE9}" dt="2023-07-19T15:26:57.430" v="2178" actId="478"/>
          <ac:spMkLst>
            <pc:docMk/>
            <pc:sldMk cId="1803875842" sldId="259"/>
            <ac:spMk id="6" creationId="{50E1FD63-47BE-47D4-BEBA-0F095EC8638A}"/>
          </ac:spMkLst>
        </pc:spChg>
        <pc:spChg chg="add del mod">
          <ac:chgData name="Florentios Economou" userId="04e0d54a49535943" providerId="LiveId" clId="{9B2E8EE4-2B3A-455C-919F-69B5550C2CE9}" dt="2023-07-19T15:18:50.297" v="1882" actId="21"/>
          <ac:spMkLst>
            <pc:docMk/>
            <pc:sldMk cId="1803875842" sldId="259"/>
            <ac:spMk id="7" creationId="{3DE1DC19-1C93-4061-8863-F283F1CC8A22}"/>
          </ac:spMkLst>
        </pc:spChg>
        <pc:spChg chg="add del mod">
          <ac:chgData name="Florentios Economou" userId="04e0d54a49535943" providerId="LiveId" clId="{9B2E8EE4-2B3A-455C-919F-69B5550C2CE9}" dt="2023-07-19T15:32:01.709" v="2300" actId="478"/>
          <ac:spMkLst>
            <pc:docMk/>
            <pc:sldMk cId="1803875842" sldId="259"/>
            <ac:spMk id="10" creationId="{D898940C-7A21-46F3-AC30-884B8A403B35}"/>
          </ac:spMkLst>
        </pc:spChg>
        <pc:graphicFrameChg chg="add mod modGraphic">
          <ac:chgData name="Florentios Economou" userId="04e0d54a49535943" providerId="LiveId" clId="{9B2E8EE4-2B3A-455C-919F-69B5550C2CE9}" dt="2023-07-19T15:31:08.395" v="2288"/>
          <ac:graphicFrameMkLst>
            <pc:docMk/>
            <pc:sldMk cId="1803875842" sldId="259"/>
            <ac:graphicFrameMk id="13" creationId="{607B91E8-CA18-4DE8-B203-DEAFA0F5BDF8}"/>
          </ac:graphicFrameMkLst>
        </pc:graphicFrameChg>
        <pc:graphicFrameChg chg="add mod modGraphic">
          <ac:chgData name="Florentios Economou" userId="04e0d54a49535943" providerId="LiveId" clId="{9B2E8EE4-2B3A-455C-919F-69B5550C2CE9}" dt="2023-07-19T15:36:25.104" v="2341" actId="404"/>
          <ac:graphicFrameMkLst>
            <pc:docMk/>
            <pc:sldMk cId="1803875842" sldId="259"/>
            <ac:graphicFrameMk id="18" creationId="{C1CAB2E3-7609-47A3-97DA-E1589AACFA25}"/>
          </ac:graphicFrameMkLst>
        </pc:graphicFrameChg>
        <pc:picChg chg="add del mod">
          <ac:chgData name="Florentios Economou" userId="04e0d54a49535943" providerId="LiveId" clId="{9B2E8EE4-2B3A-455C-919F-69B5550C2CE9}" dt="2023-07-19T15:16:50.706" v="1860" actId="478"/>
          <ac:picMkLst>
            <pc:docMk/>
            <pc:sldMk cId="1803875842" sldId="259"/>
            <ac:picMk id="4" creationId="{4F77EF46-9EC5-4DE3-B57E-6A3F97CB0F54}"/>
          </ac:picMkLst>
        </pc:picChg>
        <pc:picChg chg="add mod">
          <ac:chgData name="Florentios Economou" userId="04e0d54a49535943" providerId="LiveId" clId="{9B2E8EE4-2B3A-455C-919F-69B5550C2CE9}" dt="2023-07-19T15:26:06.585" v="2162" actId="1076"/>
          <ac:picMkLst>
            <pc:docMk/>
            <pc:sldMk cId="1803875842" sldId="259"/>
            <ac:picMk id="8" creationId="{F2A2372C-27BE-4120-833D-A2F5249B0C42}"/>
          </ac:picMkLst>
        </pc:picChg>
        <pc:picChg chg="add mod">
          <ac:chgData name="Florentios Economou" userId="04e0d54a49535943" providerId="LiveId" clId="{9B2E8EE4-2B3A-455C-919F-69B5550C2CE9}" dt="2023-07-19T15:20:04.105" v="1904" actId="1076"/>
          <ac:picMkLst>
            <pc:docMk/>
            <pc:sldMk cId="1803875842" sldId="259"/>
            <ac:picMk id="11" creationId="{37D25A51-E706-47E9-878E-991AF0846443}"/>
          </ac:picMkLst>
        </pc:picChg>
        <pc:picChg chg="add mod">
          <ac:chgData name="Florentios Economou" userId="04e0d54a49535943" providerId="LiveId" clId="{9B2E8EE4-2B3A-455C-919F-69B5550C2CE9}" dt="2023-07-19T15:20:58.267" v="1914" actId="1076"/>
          <ac:picMkLst>
            <pc:docMk/>
            <pc:sldMk cId="1803875842" sldId="259"/>
            <ac:picMk id="12" creationId="{859DBA17-4569-418D-A58B-DA684AEC748A}"/>
          </ac:picMkLst>
        </pc:picChg>
        <pc:picChg chg="add del">
          <ac:chgData name="Florentios Economou" userId="04e0d54a49535943" providerId="LiveId" clId="{9B2E8EE4-2B3A-455C-919F-69B5550C2CE9}" dt="2023-07-19T15:25:55.210" v="2160"/>
          <ac:picMkLst>
            <pc:docMk/>
            <pc:sldMk cId="1803875842" sldId="259"/>
            <ac:picMk id="14" creationId="{C0D15A6A-C13E-4F59-B3A8-9D141BFEC9D3}"/>
          </ac:picMkLst>
        </pc:picChg>
        <pc:picChg chg="add mod">
          <ac:chgData name="Florentios Economou" userId="04e0d54a49535943" providerId="LiveId" clId="{9B2E8EE4-2B3A-455C-919F-69B5550C2CE9}" dt="2023-07-19T15:34:31.967" v="2319" actId="14100"/>
          <ac:picMkLst>
            <pc:docMk/>
            <pc:sldMk cId="1803875842" sldId="259"/>
            <ac:picMk id="15" creationId="{18C4550D-A539-48E1-B3C5-895BB48850B4}"/>
          </ac:picMkLst>
        </pc:picChg>
        <pc:picChg chg="add del mod">
          <ac:chgData name="Florentios Economou" userId="04e0d54a49535943" providerId="LiveId" clId="{9B2E8EE4-2B3A-455C-919F-69B5550C2CE9}" dt="2023-07-19T15:25:50.029" v="2158"/>
          <ac:picMkLst>
            <pc:docMk/>
            <pc:sldMk cId="1803875842" sldId="259"/>
            <ac:picMk id="16" creationId="{040EBD0D-1284-4A25-B6B1-61FA6B332712}"/>
          </ac:picMkLst>
        </pc:picChg>
        <pc:picChg chg="add mod">
          <ac:chgData name="Florentios Economou" userId="04e0d54a49535943" providerId="LiveId" clId="{9B2E8EE4-2B3A-455C-919F-69B5550C2CE9}" dt="2023-07-19T15:34:55.512" v="2323" actId="14100"/>
          <ac:picMkLst>
            <pc:docMk/>
            <pc:sldMk cId="1803875842" sldId="259"/>
            <ac:picMk id="17" creationId="{5E25C8CA-7B6C-4D3C-8417-3B14BC247512}"/>
          </ac:picMkLst>
        </pc:picChg>
        <pc:picChg chg="add mod">
          <ac:chgData name="Florentios Economou" userId="04e0d54a49535943" providerId="LiveId" clId="{9B2E8EE4-2B3A-455C-919F-69B5550C2CE9}" dt="2023-07-19T15:35:22.178" v="2327" actId="14100"/>
          <ac:picMkLst>
            <pc:docMk/>
            <pc:sldMk cId="1803875842" sldId="259"/>
            <ac:picMk id="19" creationId="{E13297E3-4EE1-4ADA-864D-500F282E89CD}"/>
          </ac:picMkLst>
        </pc:picChg>
        <pc:picChg chg="add del mod">
          <ac:chgData name="Florentios Economou" userId="04e0d54a49535943" providerId="LiveId" clId="{9B2E8EE4-2B3A-455C-919F-69B5550C2CE9}" dt="2023-07-19T15:51:02.060" v="2418" actId="21"/>
          <ac:picMkLst>
            <pc:docMk/>
            <pc:sldMk cId="1803875842" sldId="259"/>
            <ac:picMk id="23" creationId="{25543629-9EF6-47AC-A7D9-784227A771BF}"/>
          </ac:picMkLst>
        </pc:picChg>
        <pc:picChg chg="add mod">
          <ac:chgData name="Florentios Economou" userId="04e0d54a49535943" providerId="LiveId" clId="{9B2E8EE4-2B3A-455C-919F-69B5550C2CE9}" dt="2023-07-19T15:20:34.996" v="1909" actId="1076"/>
          <ac:picMkLst>
            <pc:docMk/>
            <pc:sldMk cId="1803875842" sldId="259"/>
            <ac:picMk id="1026" creationId="{D2C11B17-FF05-474B-BE6E-F8C47F76F301}"/>
          </ac:picMkLst>
        </pc:picChg>
        <pc:picChg chg="add mod">
          <ac:chgData name="Florentios Economou" userId="04e0d54a49535943" providerId="LiveId" clId="{9B2E8EE4-2B3A-455C-919F-69B5550C2CE9}" dt="2023-07-19T15:23:36.194" v="2115" actId="1076"/>
          <ac:picMkLst>
            <pc:docMk/>
            <pc:sldMk cId="1803875842" sldId="259"/>
            <ac:picMk id="1028" creationId="{70B93B55-C5E8-4A19-B628-F9FA0D0ACE06}"/>
          </ac:picMkLst>
        </pc:picChg>
        <pc:picChg chg="add mod">
          <ac:chgData name="Florentios Economou" userId="04e0d54a49535943" providerId="LiveId" clId="{9B2E8EE4-2B3A-455C-919F-69B5550C2CE9}" dt="2023-07-19T15:34:04.248" v="2315" actId="1076"/>
          <ac:picMkLst>
            <pc:docMk/>
            <pc:sldMk cId="1803875842" sldId="259"/>
            <ac:picMk id="1030" creationId="{C8B45B2A-3428-474B-9293-20620BF430D1}"/>
          </ac:picMkLst>
        </pc:picChg>
      </pc:sldChg>
      <pc:sldChg chg="addSp delSp modSp mod">
        <pc:chgData name="Florentios Economou" userId="04e0d54a49535943" providerId="LiveId" clId="{9B2E8EE4-2B3A-455C-919F-69B5550C2CE9}" dt="2023-07-19T15:56:16.972" v="2458" actId="1076"/>
        <pc:sldMkLst>
          <pc:docMk/>
          <pc:sldMk cId="645465423" sldId="260"/>
        </pc:sldMkLst>
        <pc:spChg chg="mod">
          <ac:chgData name="Florentios Economou" userId="04e0d54a49535943" providerId="LiveId" clId="{9B2E8EE4-2B3A-455C-919F-69B5550C2CE9}" dt="2023-07-19T15:18:59.283" v="1885"/>
          <ac:spMkLst>
            <pc:docMk/>
            <pc:sldMk cId="645465423" sldId="260"/>
            <ac:spMk id="2" creationId="{60DCF6A9-57DD-35F3-9C2A-729F72DBF30A}"/>
          </ac:spMkLst>
        </pc:spChg>
        <pc:spChg chg="del">
          <ac:chgData name="Florentios Economou" userId="04e0d54a49535943" providerId="LiveId" clId="{9B2E8EE4-2B3A-455C-919F-69B5550C2CE9}" dt="2023-07-19T15:18:53.098" v="1883"/>
          <ac:spMkLst>
            <pc:docMk/>
            <pc:sldMk cId="645465423" sldId="260"/>
            <ac:spMk id="3" creationId="{D20A816B-FC0A-3C9E-1110-28DFF69BBEFF}"/>
          </ac:spMkLst>
        </pc:spChg>
        <pc:spChg chg="add del mod">
          <ac:chgData name="Florentios Economou" userId="04e0d54a49535943" providerId="LiveId" clId="{9B2E8EE4-2B3A-455C-919F-69B5550C2CE9}" dt="2023-07-19T15:47:07.584" v="2374" actId="478"/>
          <ac:spMkLst>
            <pc:docMk/>
            <pc:sldMk cId="645465423" sldId="260"/>
            <ac:spMk id="4" creationId="{9CE075E7-0DB3-497F-923E-7801674016DC}"/>
          </ac:spMkLst>
        </pc:spChg>
        <pc:graphicFrameChg chg="add mod modGraphic">
          <ac:chgData name="Florentios Economou" userId="04e0d54a49535943" providerId="LiveId" clId="{9B2E8EE4-2B3A-455C-919F-69B5550C2CE9}" dt="2023-07-19T15:54:11.725" v="2442" actId="1076"/>
          <ac:graphicFrameMkLst>
            <pc:docMk/>
            <pc:sldMk cId="645465423" sldId="260"/>
            <ac:graphicFrameMk id="5" creationId="{C2C1CBD3-EAA6-468D-9DCA-D4F979EB07FC}"/>
          </ac:graphicFrameMkLst>
        </pc:graphicFrameChg>
        <pc:graphicFrameChg chg="add mod modGraphic">
          <ac:chgData name="Florentios Economou" userId="04e0d54a49535943" providerId="LiveId" clId="{9B2E8EE4-2B3A-455C-919F-69B5550C2CE9}" dt="2023-07-19T15:50:33.719" v="2410" actId="113"/>
          <ac:graphicFrameMkLst>
            <pc:docMk/>
            <pc:sldMk cId="645465423" sldId="260"/>
            <ac:graphicFrameMk id="6" creationId="{642D5462-9A99-492A-942A-60A61CBC86D2}"/>
          </ac:graphicFrameMkLst>
        </pc:graphicFrameChg>
        <pc:picChg chg="add mod">
          <ac:chgData name="Florentios Economou" userId="04e0d54a49535943" providerId="LiveId" clId="{9B2E8EE4-2B3A-455C-919F-69B5550C2CE9}" dt="2023-07-19T15:55:14.608" v="2447" actId="1076"/>
          <ac:picMkLst>
            <pc:docMk/>
            <pc:sldMk cId="645465423" sldId="260"/>
            <ac:picMk id="7" creationId="{D1339A1A-95CF-4A3D-86C0-460B11D1B808}"/>
          </ac:picMkLst>
        </pc:picChg>
        <pc:picChg chg="add mod">
          <ac:chgData name="Florentios Economou" userId="04e0d54a49535943" providerId="LiveId" clId="{9B2E8EE4-2B3A-455C-919F-69B5550C2CE9}" dt="2023-07-19T15:54:06.152" v="2441" actId="1076"/>
          <ac:picMkLst>
            <pc:docMk/>
            <pc:sldMk cId="645465423" sldId="260"/>
            <ac:picMk id="8" creationId="{7EB2ECD3-E9BD-4116-8722-F5714E04E538}"/>
          </ac:picMkLst>
        </pc:picChg>
        <pc:picChg chg="add del">
          <ac:chgData name="Florentios Economou" userId="04e0d54a49535943" providerId="LiveId" clId="{9B2E8EE4-2B3A-455C-919F-69B5550C2CE9}" dt="2023-07-19T15:50:49.391" v="2412" actId="21"/>
          <ac:picMkLst>
            <pc:docMk/>
            <pc:sldMk cId="645465423" sldId="260"/>
            <ac:picMk id="2050" creationId="{B69AA46E-10FA-4207-9812-CFFCF7030ADA}"/>
          </ac:picMkLst>
        </pc:picChg>
        <pc:picChg chg="add mod">
          <ac:chgData name="Florentios Economou" userId="04e0d54a49535943" providerId="LiveId" clId="{9B2E8EE4-2B3A-455C-919F-69B5550C2CE9}" dt="2023-07-19T15:54:06.152" v="2441" actId="1076"/>
          <ac:picMkLst>
            <pc:docMk/>
            <pc:sldMk cId="645465423" sldId="260"/>
            <ac:picMk id="2052" creationId="{38E17847-AF41-4C5E-9F57-C9974D0094E7}"/>
          </ac:picMkLst>
        </pc:picChg>
        <pc:picChg chg="add mod">
          <ac:chgData name="Florentios Economou" userId="04e0d54a49535943" providerId="LiveId" clId="{9B2E8EE4-2B3A-455C-919F-69B5550C2CE9}" dt="2023-07-19T15:54:06.152" v="2441" actId="1076"/>
          <ac:picMkLst>
            <pc:docMk/>
            <pc:sldMk cId="645465423" sldId="260"/>
            <ac:picMk id="2054" creationId="{27DF6EF0-AC84-4D0D-AFD9-8A6CB6AA52B4}"/>
          </ac:picMkLst>
        </pc:picChg>
        <pc:picChg chg="add mod">
          <ac:chgData name="Florentios Economou" userId="04e0d54a49535943" providerId="LiveId" clId="{9B2E8EE4-2B3A-455C-919F-69B5550C2CE9}" dt="2023-07-19T15:54:06.152" v="2441" actId="1076"/>
          <ac:picMkLst>
            <pc:docMk/>
            <pc:sldMk cId="645465423" sldId="260"/>
            <ac:picMk id="2056" creationId="{CFB72048-7343-4C49-9475-AAB18DF510FB}"/>
          </ac:picMkLst>
        </pc:picChg>
        <pc:picChg chg="add mod">
          <ac:chgData name="Florentios Economou" userId="04e0d54a49535943" providerId="LiveId" clId="{9B2E8EE4-2B3A-455C-919F-69B5550C2CE9}" dt="2023-07-19T15:55:28.748" v="2449" actId="14100"/>
          <ac:picMkLst>
            <pc:docMk/>
            <pc:sldMk cId="645465423" sldId="260"/>
            <ac:picMk id="2058" creationId="{02D79114-53C6-45C2-97B8-2916AF1D5128}"/>
          </ac:picMkLst>
        </pc:picChg>
        <pc:picChg chg="add mod">
          <ac:chgData name="Florentios Economou" userId="04e0d54a49535943" providerId="LiveId" clId="{9B2E8EE4-2B3A-455C-919F-69B5550C2CE9}" dt="2023-07-19T15:55:55.316" v="2454" actId="1076"/>
          <ac:picMkLst>
            <pc:docMk/>
            <pc:sldMk cId="645465423" sldId="260"/>
            <ac:picMk id="2060" creationId="{33E73F79-20D9-4CF5-9746-8B0D3718277C}"/>
          </ac:picMkLst>
        </pc:picChg>
        <pc:picChg chg="add mod">
          <ac:chgData name="Florentios Economou" userId="04e0d54a49535943" providerId="LiveId" clId="{9B2E8EE4-2B3A-455C-919F-69B5550C2CE9}" dt="2023-07-19T15:56:16.972" v="2458" actId="1076"/>
          <ac:picMkLst>
            <pc:docMk/>
            <pc:sldMk cId="645465423" sldId="260"/>
            <ac:picMk id="2062" creationId="{A22943C3-FBCA-470D-830B-0F42F6041B1E}"/>
          </ac:picMkLst>
        </pc:picChg>
      </pc:sldChg>
      <pc:sldChg chg="addSp modSp mod">
        <pc:chgData name="Florentios Economou" userId="04e0d54a49535943" providerId="LiveId" clId="{9B2E8EE4-2B3A-455C-919F-69B5550C2CE9}" dt="2023-07-22T07:07:49.644" v="7748" actId="1035"/>
        <pc:sldMkLst>
          <pc:docMk/>
          <pc:sldMk cId="939914858" sldId="261"/>
        </pc:sldMkLst>
        <pc:spChg chg="mod">
          <ac:chgData name="Florentios Economou" userId="04e0d54a49535943" providerId="LiveId" clId="{9B2E8EE4-2B3A-455C-919F-69B5550C2CE9}" dt="2023-07-22T07:07:41.802" v="7746" actId="20577"/>
          <ac:spMkLst>
            <pc:docMk/>
            <pc:sldMk cId="939914858" sldId="261"/>
            <ac:spMk id="2" creationId="{266C748B-B327-84D5-3B83-E127D98CFA03}"/>
          </ac:spMkLst>
        </pc:spChg>
        <pc:spChg chg="mod">
          <ac:chgData name="Florentios Economou" userId="04e0d54a49535943" providerId="LiveId" clId="{9B2E8EE4-2B3A-455C-919F-69B5550C2CE9}" dt="2023-07-21T18:13:52.329" v="5047" actId="20577"/>
          <ac:spMkLst>
            <pc:docMk/>
            <pc:sldMk cId="939914858" sldId="261"/>
            <ac:spMk id="3" creationId="{E578F5D8-B833-D9F3-51FE-27840A0ACE6C}"/>
          </ac:spMkLst>
        </pc:spChg>
        <pc:picChg chg="add mod">
          <ac:chgData name="Florentios Economou" userId="04e0d54a49535943" providerId="LiveId" clId="{9B2E8EE4-2B3A-455C-919F-69B5550C2CE9}" dt="2023-07-22T07:07:49.644" v="7748" actId="1035"/>
          <ac:picMkLst>
            <pc:docMk/>
            <pc:sldMk cId="939914858" sldId="261"/>
            <ac:picMk id="4" creationId="{556C5A7F-A462-4308-9197-F6B2A10C3FF3}"/>
          </ac:picMkLst>
        </pc:picChg>
      </pc:sldChg>
      <pc:sldChg chg="modSp new del mod">
        <pc:chgData name="Florentios Economou" userId="04e0d54a49535943" providerId="LiveId" clId="{9B2E8EE4-2B3A-455C-919F-69B5550C2CE9}" dt="2023-07-19T16:00:18.183" v="2518" actId="47"/>
        <pc:sldMkLst>
          <pc:docMk/>
          <pc:sldMk cId="1971285211" sldId="262"/>
        </pc:sldMkLst>
        <pc:spChg chg="mod">
          <ac:chgData name="Florentios Economou" userId="04e0d54a49535943" providerId="LiveId" clId="{9B2E8EE4-2B3A-455C-919F-69B5550C2CE9}" dt="2023-07-19T15:57:09.136" v="2477" actId="20577"/>
          <ac:spMkLst>
            <pc:docMk/>
            <pc:sldMk cId="1971285211" sldId="262"/>
            <ac:spMk id="2" creationId="{9A9AF3B5-8260-49B6-A61F-7FCA863BE2BD}"/>
          </ac:spMkLst>
        </pc:spChg>
      </pc:sldChg>
      <pc:sldChg chg="addSp modSp new mod">
        <pc:chgData name="Florentios Economou" userId="04e0d54a49535943" providerId="LiveId" clId="{9B2E8EE4-2B3A-455C-919F-69B5550C2CE9}" dt="2023-07-22T07:07:34.207" v="7744" actId="1076"/>
        <pc:sldMkLst>
          <pc:docMk/>
          <pc:sldMk cId="2182460242" sldId="263"/>
        </pc:sldMkLst>
        <pc:spChg chg="mod">
          <ac:chgData name="Florentios Economou" userId="04e0d54a49535943" providerId="LiveId" clId="{9B2E8EE4-2B3A-455C-919F-69B5550C2CE9}" dt="2023-07-22T07:07:30.203" v="7742" actId="20577"/>
          <ac:spMkLst>
            <pc:docMk/>
            <pc:sldMk cId="2182460242" sldId="263"/>
            <ac:spMk id="2" creationId="{3DBD933F-7615-47BF-BE9C-A0344EC28781}"/>
          </ac:spMkLst>
        </pc:spChg>
        <pc:spChg chg="mod">
          <ac:chgData name="Florentios Economou" userId="04e0d54a49535943" providerId="LiveId" clId="{9B2E8EE4-2B3A-455C-919F-69B5550C2CE9}" dt="2023-07-21T18:46:43.161" v="6333" actId="20577"/>
          <ac:spMkLst>
            <pc:docMk/>
            <pc:sldMk cId="2182460242" sldId="263"/>
            <ac:spMk id="3" creationId="{B5AED113-B7D8-4C5F-B96E-EF61E209DB1C}"/>
          </ac:spMkLst>
        </pc:spChg>
        <pc:picChg chg="add mod">
          <ac:chgData name="Florentios Economou" userId="04e0d54a49535943" providerId="LiveId" clId="{9B2E8EE4-2B3A-455C-919F-69B5550C2CE9}" dt="2023-07-22T07:07:34.207" v="7744" actId="1076"/>
          <ac:picMkLst>
            <pc:docMk/>
            <pc:sldMk cId="2182460242" sldId="263"/>
            <ac:picMk id="4" creationId="{ABAB861D-2EE1-4F9F-B58D-874C6F01E586}"/>
          </ac:picMkLst>
        </pc:picChg>
      </pc:sldChg>
      <pc:sldChg chg="addSp modSp new mod">
        <pc:chgData name="Florentios Economou" userId="04e0d54a49535943" providerId="LiveId" clId="{9B2E8EE4-2B3A-455C-919F-69B5550C2CE9}" dt="2023-07-22T07:08:12.657" v="7770" actId="20577"/>
        <pc:sldMkLst>
          <pc:docMk/>
          <pc:sldMk cId="241651686" sldId="264"/>
        </pc:sldMkLst>
        <pc:spChg chg="mod">
          <ac:chgData name="Florentios Economou" userId="04e0d54a49535943" providerId="LiveId" clId="{9B2E8EE4-2B3A-455C-919F-69B5550C2CE9}" dt="2023-07-22T07:08:12.657" v="7770" actId="20577"/>
          <ac:spMkLst>
            <pc:docMk/>
            <pc:sldMk cId="241651686" sldId="264"/>
            <ac:spMk id="2" creationId="{505D71FC-796E-4097-BDDA-276F7F842414}"/>
          </ac:spMkLst>
        </pc:spChg>
        <pc:spChg chg="mod">
          <ac:chgData name="Florentios Economou" userId="04e0d54a49535943" providerId="LiveId" clId="{9B2E8EE4-2B3A-455C-919F-69B5550C2CE9}" dt="2023-07-22T07:06:15.624" v="7725" actId="27636"/>
          <ac:spMkLst>
            <pc:docMk/>
            <pc:sldMk cId="241651686" sldId="264"/>
            <ac:spMk id="3" creationId="{20F6B658-F381-45D9-990B-9EFFB35665D6}"/>
          </ac:spMkLst>
        </pc:spChg>
        <pc:picChg chg="add mod">
          <ac:chgData name="Florentios Economou" userId="04e0d54a49535943" providerId="LiveId" clId="{9B2E8EE4-2B3A-455C-919F-69B5550C2CE9}" dt="2023-07-22T07:08:10.427" v="7768" actId="1035"/>
          <ac:picMkLst>
            <pc:docMk/>
            <pc:sldMk cId="241651686" sldId="264"/>
            <ac:picMk id="4" creationId="{C1241386-D680-41ED-A66A-848F3AEEC42A}"/>
          </ac:picMkLst>
        </pc:picChg>
      </pc:sldChg>
      <pc:sldChg chg="addSp modSp new mod">
        <pc:chgData name="Florentios Economou" userId="04e0d54a49535943" providerId="LiveId" clId="{9B2E8EE4-2B3A-455C-919F-69B5550C2CE9}" dt="2023-07-22T07:36:49.787" v="8827" actId="27636"/>
        <pc:sldMkLst>
          <pc:docMk/>
          <pc:sldMk cId="1665496138" sldId="265"/>
        </pc:sldMkLst>
        <pc:spChg chg="mod">
          <ac:chgData name="Florentios Economou" userId="04e0d54a49535943" providerId="LiveId" clId="{9B2E8EE4-2B3A-455C-919F-69B5550C2CE9}" dt="2023-07-22T07:07:13.495" v="7739" actId="404"/>
          <ac:spMkLst>
            <pc:docMk/>
            <pc:sldMk cId="1665496138" sldId="265"/>
            <ac:spMk id="2" creationId="{B81A9156-F714-4DC5-9A64-FBA0EAD0E57C}"/>
          </ac:spMkLst>
        </pc:spChg>
        <pc:spChg chg="mod">
          <ac:chgData name="Florentios Economou" userId="04e0d54a49535943" providerId="LiveId" clId="{9B2E8EE4-2B3A-455C-919F-69B5550C2CE9}" dt="2023-07-22T07:36:49.787" v="8827" actId="27636"/>
          <ac:spMkLst>
            <pc:docMk/>
            <pc:sldMk cId="1665496138" sldId="265"/>
            <ac:spMk id="3" creationId="{09EFE080-67FF-42E8-B101-35C60EE98279}"/>
          </ac:spMkLst>
        </pc:spChg>
        <pc:picChg chg="add mod">
          <ac:chgData name="Florentios Economou" userId="04e0d54a49535943" providerId="LiveId" clId="{9B2E8EE4-2B3A-455C-919F-69B5550C2CE9}" dt="2023-07-22T07:07:23.864" v="7740" actId="1076"/>
          <ac:picMkLst>
            <pc:docMk/>
            <pc:sldMk cId="1665496138" sldId="265"/>
            <ac:picMk id="4" creationId="{19CE9CC1-F619-4D0F-B3C3-C4DEB3B9E44C}"/>
          </ac:picMkLst>
        </pc:picChg>
      </pc:sldChg>
      <pc:sldChg chg="modSp new mod">
        <pc:chgData name="Florentios Economou" userId="04e0d54a49535943" providerId="LiveId" clId="{9B2E8EE4-2B3A-455C-919F-69B5550C2CE9}" dt="2023-07-19T15:57:46.896" v="2499" actId="20577"/>
        <pc:sldMkLst>
          <pc:docMk/>
          <pc:sldMk cId="3599594538" sldId="266"/>
        </pc:sldMkLst>
        <pc:spChg chg="mod">
          <ac:chgData name="Florentios Economou" userId="04e0d54a49535943" providerId="LiveId" clId="{9B2E8EE4-2B3A-455C-919F-69B5550C2CE9}" dt="2023-07-19T15:57:46.896" v="2499" actId="20577"/>
          <ac:spMkLst>
            <pc:docMk/>
            <pc:sldMk cId="3599594538" sldId="266"/>
            <ac:spMk id="2" creationId="{DAD385CA-8656-4AC2-B355-E0A8CDD1BDAC}"/>
          </ac:spMkLst>
        </pc:spChg>
      </pc:sldChg>
      <pc:sldChg chg="modSp new mod">
        <pc:chgData name="Florentios Economou" userId="04e0d54a49535943" providerId="LiveId" clId="{9B2E8EE4-2B3A-455C-919F-69B5550C2CE9}" dt="2023-07-19T15:57:58.424" v="2505" actId="20577"/>
        <pc:sldMkLst>
          <pc:docMk/>
          <pc:sldMk cId="2886940680" sldId="267"/>
        </pc:sldMkLst>
        <pc:spChg chg="mod">
          <ac:chgData name="Florentios Economou" userId="04e0d54a49535943" providerId="LiveId" clId="{9B2E8EE4-2B3A-455C-919F-69B5550C2CE9}" dt="2023-07-19T15:57:58.424" v="2505" actId="20577"/>
          <ac:spMkLst>
            <pc:docMk/>
            <pc:sldMk cId="2886940680" sldId="267"/>
            <ac:spMk id="2" creationId="{4102DF54-A8C6-4A4E-ABC9-2B6C91576F51}"/>
          </ac:spMkLst>
        </pc:spChg>
      </pc:sldChg>
      <pc:sldChg chg="modSp new mod">
        <pc:chgData name="Florentios Economou" userId="04e0d54a49535943" providerId="LiveId" clId="{9B2E8EE4-2B3A-455C-919F-69B5550C2CE9}" dt="2023-07-19T15:58:03.614" v="2511" actId="20577"/>
        <pc:sldMkLst>
          <pc:docMk/>
          <pc:sldMk cId="3135450380" sldId="268"/>
        </pc:sldMkLst>
        <pc:spChg chg="mod">
          <ac:chgData name="Florentios Economou" userId="04e0d54a49535943" providerId="LiveId" clId="{9B2E8EE4-2B3A-455C-919F-69B5550C2CE9}" dt="2023-07-19T15:58:03.614" v="2511" actId="20577"/>
          <ac:spMkLst>
            <pc:docMk/>
            <pc:sldMk cId="3135450380" sldId="268"/>
            <ac:spMk id="2" creationId="{5DB8912F-5F75-4881-8B63-2564C8BA59EC}"/>
          </ac:spMkLst>
        </pc:spChg>
      </pc:sldChg>
      <pc:sldChg chg="new">
        <pc:chgData name="Florentios Economou" userId="04e0d54a49535943" providerId="LiveId" clId="{9B2E8EE4-2B3A-455C-919F-69B5550C2CE9}" dt="2023-07-19T15:56:37.413" v="2471" actId="680"/>
        <pc:sldMkLst>
          <pc:docMk/>
          <pc:sldMk cId="4231908901" sldId="269"/>
        </pc:sldMkLst>
      </pc:sldChg>
      <pc:sldChg chg="new">
        <pc:chgData name="Florentios Economou" userId="04e0d54a49535943" providerId="LiveId" clId="{9B2E8EE4-2B3A-455C-919F-69B5550C2CE9}" dt="2023-07-19T15:56:38.316" v="2472" actId="680"/>
        <pc:sldMkLst>
          <pc:docMk/>
          <pc:sldMk cId="3759224723" sldId="270"/>
        </pc:sldMkLst>
      </pc:sldChg>
      <pc:sldChg chg="addSp delSp modSp new mod">
        <pc:chgData name="Florentios Economou" userId="04e0d54a49535943" providerId="LiveId" clId="{9B2E8EE4-2B3A-455C-919F-69B5550C2CE9}" dt="2023-07-22T07:08:02.931" v="7762" actId="1037"/>
        <pc:sldMkLst>
          <pc:docMk/>
          <pc:sldMk cId="3998495935" sldId="271"/>
        </pc:sldMkLst>
        <pc:spChg chg="mod">
          <ac:chgData name="Florentios Economou" userId="04e0d54a49535943" providerId="LiveId" clId="{9B2E8EE4-2B3A-455C-919F-69B5550C2CE9}" dt="2023-07-22T07:07:57.074" v="7750" actId="6549"/>
          <ac:spMkLst>
            <pc:docMk/>
            <pc:sldMk cId="3998495935" sldId="271"/>
            <ac:spMk id="2" creationId="{F9976B7E-7A4C-442A-BC6E-BAD163C8A3AE}"/>
          </ac:spMkLst>
        </pc:spChg>
        <pc:spChg chg="add del mod">
          <ac:chgData name="Florentios Economou" userId="04e0d54a49535943" providerId="LiveId" clId="{9B2E8EE4-2B3A-455C-919F-69B5550C2CE9}" dt="2023-07-21T17:31:59.146" v="3457" actId="113"/>
          <ac:spMkLst>
            <pc:docMk/>
            <pc:sldMk cId="3998495935" sldId="271"/>
            <ac:spMk id="3" creationId="{D03873BF-4FDD-4DC2-9D63-50775A775226}"/>
          </ac:spMkLst>
        </pc:spChg>
        <pc:picChg chg="add mod">
          <ac:chgData name="Florentios Economou" userId="04e0d54a49535943" providerId="LiveId" clId="{9B2E8EE4-2B3A-455C-919F-69B5550C2CE9}" dt="2023-07-22T07:08:02.931" v="7762" actId="1037"/>
          <ac:picMkLst>
            <pc:docMk/>
            <pc:sldMk cId="3998495935" sldId="271"/>
            <ac:picMk id="4" creationId="{E0756C2D-59F9-440F-A050-02725AFFCE79}"/>
          </ac:picMkLst>
        </pc:picChg>
        <pc:picChg chg="add del mod">
          <ac:chgData name="Florentios Economou" userId="04e0d54a49535943" providerId="LiveId" clId="{9B2E8EE4-2B3A-455C-919F-69B5550C2CE9}" dt="2023-07-19T16:05:22.910" v="2522"/>
          <ac:picMkLst>
            <pc:docMk/>
            <pc:sldMk cId="3998495935" sldId="271"/>
            <ac:picMk id="5" creationId="{661813AD-6B32-4CF9-83B3-83C4327E4B46}"/>
          </ac:picMkLst>
        </pc:picChg>
      </pc:sldChg>
      <pc:sldChg chg="add ord">
        <pc:chgData name="Florentios Economou" userId="04e0d54a49535943" providerId="LiveId" clId="{9B2E8EE4-2B3A-455C-919F-69B5550C2CE9}" dt="2023-07-22T05:16:16.527" v="6335"/>
        <pc:sldMkLst>
          <pc:docMk/>
          <pc:sldMk cId="141078548" sldId="319"/>
        </pc:sldMkLst>
      </pc:sldChg>
    </pc:docChg>
  </pc:docChgLst>
  <pc:docChgLst>
    <pc:chgData name="Florentios Economou" userId="04e0d54a49535943" providerId="LiveId" clId="{28FD7514-3179-4EDA-BEA3-9979E71F825C}"/>
    <pc:docChg chg="modSld">
      <pc:chgData name="Florentios Economou" userId="04e0d54a49535943" providerId="LiveId" clId="{28FD7514-3179-4EDA-BEA3-9979E71F825C}" dt="2023-07-22T20:52:42.861" v="38" actId="20577"/>
      <pc:docMkLst>
        <pc:docMk/>
      </pc:docMkLst>
      <pc:sldChg chg="modSp mod">
        <pc:chgData name="Florentios Economou" userId="04e0d54a49535943" providerId="LiveId" clId="{28FD7514-3179-4EDA-BEA3-9979E71F825C}" dt="2023-07-22T20:52:16.927" v="5" actId="20577"/>
        <pc:sldMkLst>
          <pc:docMk/>
          <pc:sldMk cId="2182460242" sldId="263"/>
        </pc:sldMkLst>
        <pc:spChg chg="mod">
          <ac:chgData name="Florentios Economou" userId="04e0d54a49535943" providerId="LiveId" clId="{28FD7514-3179-4EDA-BEA3-9979E71F825C}" dt="2023-07-22T20:52:16.927" v="5" actId="20577"/>
          <ac:spMkLst>
            <pc:docMk/>
            <pc:sldMk cId="2182460242" sldId="263"/>
            <ac:spMk id="3" creationId="{B5AED113-B7D8-4C5F-B96E-EF61E209DB1C}"/>
          </ac:spMkLst>
        </pc:spChg>
      </pc:sldChg>
      <pc:sldChg chg="modSp mod">
        <pc:chgData name="Florentios Economou" userId="04e0d54a49535943" providerId="LiveId" clId="{28FD7514-3179-4EDA-BEA3-9979E71F825C}" dt="2023-07-22T20:52:22.704" v="12" actId="20577"/>
        <pc:sldMkLst>
          <pc:docMk/>
          <pc:sldMk cId="241651686" sldId="264"/>
        </pc:sldMkLst>
        <pc:spChg chg="mod">
          <ac:chgData name="Florentios Economou" userId="04e0d54a49535943" providerId="LiveId" clId="{28FD7514-3179-4EDA-BEA3-9979E71F825C}" dt="2023-07-22T20:52:22.704" v="12" actId="20577"/>
          <ac:spMkLst>
            <pc:docMk/>
            <pc:sldMk cId="241651686" sldId="264"/>
            <ac:spMk id="3" creationId="{20F6B658-F381-45D9-990B-9EFFB35665D6}"/>
          </ac:spMkLst>
        </pc:spChg>
      </pc:sldChg>
      <pc:sldChg chg="modSp mod">
        <pc:chgData name="Florentios Economou" userId="04e0d54a49535943" providerId="LiveId" clId="{28FD7514-3179-4EDA-BEA3-9979E71F825C}" dt="2023-07-22T20:52:29.247" v="20" actId="20577"/>
        <pc:sldMkLst>
          <pc:docMk/>
          <pc:sldMk cId="1665496138" sldId="265"/>
        </pc:sldMkLst>
        <pc:spChg chg="mod">
          <ac:chgData name="Florentios Economou" userId="04e0d54a49535943" providerId="LiveId" clId="{28FD7514-3179-4EDA-BEA3-9979E71F825C}" dt="2023-07-22T20:52:29.247" v="20" actId="20577"/>
          <ac:spMkLst>
            <pc:docMk/>
            <pc:sldMk cId="1665496138" sldId="265"/>
            <ac:spMk id="3" creationId="{09EFE080-67FF-42E8-B101-35C60EE98279}"/>
          </ac:spMkLst>
        </pc:spChg>
      </pc:sldChg>
      <pc:sldChg chg="modSp mod">
        <pc:chgData name="Florentios Economou" userId="04e0d54a49535943" providerId="LiveId" clId="{28FD7514-3179-4EDA-BEA3-9979E71F825C}" dt="2023-07-22T20:52:36.932" v="30" actId="20577"/>
        <pc:sldMkLst>
          <pc:docMk/>
          <pc:sldMk cId="3599594538" sldId="266"/>
        </pc:sldMkLst>
        <pc:spChg chg="mod">
          <ac:chgData name="Florentios Economou" userId="04e0d54a49535943" providerId="LiveId" clId="{28FD7514-3179-4EDA-BEA3-9979E71F825C}" dt="2023-07-22T20:52:36.932" v="30" actId="20577"/>
          <ac:spMkLst>
            <pc:docMk/>
            <pc:sldMk cId="3599594538" sldId="266"/>
            <ac:spMk id="3" creationId="{DC6BDA0C-21F0-4BF0-A79A-D440C73C9BAA}"/>
          </ac:spMkLst>
        </pc:spChg>
      </pc:sldChg>
      <pc:sldChg chg="modSp mod">
        <pc:chgData name="Florentios Economou" userId="04e0d54a49535943" providerId="LiveId" clId="{28FD7514-3179-4EDA-BEA3-9979E71F825C}" dt="2023-07-22T20:52:42.861" v="38" actId="20577"/>
        <pc:sldMkLst>
          <pc:docMk/>
          <pc:sldMk cId="3135450380" sldId="268"/>
        </pc:sldMkLst>
        <pc:spChg chg="mod">
          <ac:chgData name="Florentios Economou" userId="04e0d54a49535943" providerId="LiveId" clId="{28FD7514-3179-4EDA-BEA3-9979E71F825C}" dt="2023-07-22T20:52:42.861" v="38" actId="20577"/>
          <ac:spMkLst>
            <pc:docMk/>
            <pc:sldMk cId="3135450380" sldId="268"/>
            <ac:spMk id="3" creationId="{8F84D036-BC58-47EF-AACA-C19BE38AA06B}"/>
          </ac:spMkLst>
        </pc:spChg>
      </pc:sldChg>
    </pc:docChg>
  </pc:docChgLst>
  <pc:docChgLst>
    <pc:chgData name="Florentios Economou" userId="04e0d54a49535943" providerId="LiveId" clId="{458B31D5-AC22-454B-A7AA-278D55F7702E}"/>
    <pc:docChg chg="undo custSel delSld modSld sldOrd">
      <pc:chgData name="Florentios Economou" userId="04e0d54a49535943" providerId="LiveId" clId="{458B31D5-AC22-454B-A7AA-278D55F7702E}" dt="2023-07-22T17:52:43.385" v="1766" actId="20577"/>
      <pc:docMkLst>
        <pc:docMk/>
      </pc:docMkLst>
      <pc:sldChg chg="modSp mod">
        <pc:chgData name="Florentios Economou" userId="04e0d54a49535943" providerId="LiveId" clId="{458B31D5-AC22-454B-A7AA-278D55F7702E}" dt="2023-07-22T17:30:32.328" v="882" actId="14734"/>
        <pc:sldMkLst>
          <pc:docMk/>
          <pc:sldMk cId="645465423" sldId="260"/>
        </pc:sldMkLst>
        <pc:graphicFrameChg chg="modGraphic">
          <ac:chgData name="Florentios Economou" userId="04e0d54a49535943" providerId="LiveId" clId="{458B31D5-AC22-454B-A7AA-278D55F7702E}" dt="2023-07-22T17:30:32.328" v="882" actId="14734"/>
          <ac:graphicFrameMkLst>
            <pc:docMk/>
            <pc:sldMk cId="645465423" sldId="260"/>
            <ac:graphicFrameMk id="6" creationId="{642D5462-9A99-492A-942A-60A61CBC86D2}"/>
          </ac:graphicFrameMkLst>
        </pc:graphicFrameChg>
      </pc:sldChg>
      <pc:sldChg chg="addSp modSp mod">
        <pc:chgData name="Florentios Economou" userId="04e0d54a49535943" providerId="LiveId" clId="{458B31D5-AC22-454B-A7AA-278D55F7702E}" dt="2023-07-22T17:29:26.314" v="858" actId="20577"/>
        <pc:sldMkLst>
          <pc:docMk/>
          <pc:sldMk cId="3599594538" sldId="266"/>
        </pc:sldMkLst>
        <pc:spChg chg="mod">
          <ac:chgData name="Florentios Economou" userId="04e0d54a49535943" providerId="LiveId" clId="{458B31D5-AC22-454B-A7AA-278D55F7702E}" dt="2023-07-22T17:18:00.625" v="14"/>
          <ac:spMkLst>
            <pc:docMk/>
            <pc:sldMk cId="3599594538" sldId="266"/>
            <ac:spMk id="2" creationId="{DAD385CA-8656-4AC2-B355-E0A8CDD1BDAC}"/>
          </ac:spMkLst>
        </pc:spChg>
        <pc:spChg chg="mod">
          <ac:chgData name="Florentios Economou" userId="04e0d54a49535943" providerId="LiveId" clId="{458B31D5-AC22-454B-A7AA-278D55F7702E}" dt="2023-07-22T17:29:26.314" v="858" actId="20577"/>
          <ac:spMkLst>
            <pc:docMk/>
            <pc:sldMk cId="3599594538" sldId="266"/>
            <ac:spMk id="3" creationId="{DC6BDA0C-21F0-4BF0-A79A-D440C73C9BAA}"/>
          </ac:spMkLst>
        </pc:spChg>
        <pc:picChg chg="add mod">
          <ac:chgData name="Florentios Economou" userId="04e0d54a49535943" providerId="LiveId" clId="{458B31D5-AC22-454B-A7AA-278D55F7702E}" dt="2023-07-22T17:18:05.790" v="16" actId="1076"/>
          <ac:picMkLst>
            <pc:docMk/>
            <pc:sldMk cId="3599594538" sldId="266"/>
            <ac:picMk id="4" creationId="{618E6547-2997-4E78-9269-113A6C604B68}"/>
          </ac:picMkLst>
        </pc:picChg>
      </pc:sldChg>
      <pc:sldChg chg="del">
        <pc:chgData name="Florentios Economou" userId="04e0d54a49535943" providerId="LiveId" clId="{458B31D5-AC22-454B-A7AA-278D55F7702E}" dt="2023-07-22T17:29:40.664" v="859" actId="47"/>
        <pc:sldMkLst>
          <pc:docMk/>
          <pc:sldMk cId="2886940680" sldId="267"/>
        </pc:sldMkLst>
      </pc:sldChg>
      <pc:sldChg chg="addSp modSp mod">
        <pc:chgData name="Florentios Economou" userId="04e0d54a49535943" providerId="LiveId" clId="{458B31D5-AC22-454B-A7AA-278D55F7702E}" dt="2023-07-22T17:52:43.385" v="1766" actId="20577"/>
        <pc:sldMkLst>
          <pc:docMk/>
          <pc:sldMk cId="3135450380" sldId="268"/>
        </pc:sldMkLst>
        <pc:spChg chg="mod">
          <ac:chgData name="Florentios Economou" userId="04e0d54a49535943" providerId="LiveId" clId="{458B31D5-AC22-454B-A7AA-278D55F7702E}" dt="2023-07-22T17:30:20.324" v="879" actId="20577"/>
          <ac:spMkLst>
            <pc:docMk/>
            <pc:sldMk cId="3135450380" sldId="268"/>
            <ac:spMk id="2" creationId="{5DB8912F-5F75-4881-8B63-2564C8BA59EC}"/>
          </ac:spMkLst>
        </pc:spChg>
        <pc:spChg chg="mod">
          <ac:chgData name="Florentios Economou" userId="04e0d54a49535943" providerId="LiveId" clId="{458B31D5-AC22-454B-A7AA-278D55F7702E}" dt="2023-07-22T17:52:43.385" v="1766" actId="20577"/>
          <ac:spMkLst>
            <pc:docMk/>
            <pc:sldMk cId="3135450380" sldId="268"/>
            <ac:spMk id="3" creationId="{8F84D036-BC58-47EF-AACA-C19BE38AA06B}"/>
          </ac:spMkLst>
        </pc:spChg>
        <pc:picChg chg="add mod">
          <ac:chgData name="Florentios Economou" userId="04e0d54a49535943" providerId="LiveId" clId="{458B31D5-AC22-454B-A7AA-278D55F7702E}" dt="2023-07-22T17:30:24.936" v="880" actId="1076"/>
          <ac:picMkLst>
            <pc:docMk/>
            <pc:sldMk cId="3135450380" sldId="268"/>
            <ac:picMk id="4" creationId="{308CC519-62FA-4E87-B24A-A1E346E3BBD8}"/>
          </ac:picMkLst>
        </pc:picChg>
      </pc:sldChg>
      <pc:sldChg chg="del">
        <pc:chgData name="Florentios Economou" userId="04e0d54a49535943" providerId="LiveId" clId="{458B31D5-AC22-454B-A7AA-278D55F7702E}" dt="2023-07-22T17:30:01.931" v="862" actId="47"/>
        <pc:sldMkLst>
          <pc:docMk/>
          <pc:sldMk cId="4231908901" sldId="269"/>
        </pc:sldMkLst>
      </pc:sldChg>
      <pc:sldChg chg="del">
        <pc:chgData name="Florentios Economou" userId="04e0d54a49535943" providerId="LiveId" clId="{458B31D5-AC22-454B-A7AA-278D55F7702E}" dt="2023-07-22T17:50:26.322" v="1472" actId="47"/>
        <pc:sldMkLst>
          <pc:docMk/>
          <pc:sldMk cId="3759224723" sldId="270"/>
        </pc:sldMkLst>
      </pc:sldChg>
      <pc:sldChg chg="del ord">
        <pc:chgData name="Florentios Economou" userId="04e0d54a49535943" providerId="LiveId" clId="{458B31D5-AC22-454B-A7AA-278D55F7702E}" dt="2023-07-22T17:29:59.889" v="861" actId="47"/>
        <pc:sldMkLst>
          <pc:docMk/>
          <pc:sldMk cId="141078548" sldId="319"/>
        </pc:sldMkLst>
      </pc:sldChg>
      <pc:sldMasterChg chg="delSldLayout">
        <pc:chgData name="Florentios Economou" userId="04e0d54a49535943" providerId="LiveId" clId="{458B31D5-AC22-454B-A7AA-278D55F7702E}" dt="2023-07-22T17:29:59.889" v="861" actId="47"/>
        <pc:sldMasterMkLst>
          <pc:docMk/>
          <pc:sldMasterMk cId="2160713083" sldId="2147483764"/>
        </pc:sldMasterMkLst>
        <pc:sldLayoutChg chg="del">
          <pc:chgData name="Florentios Economou" userId="04e0d54a49535943" providerId="LiveId" clId="{458B31D5-AC22-454B-A7AA-278D55F7702E}" dt="2023-07-22T17:29:59.889" v="861" actId="47"/>
          <pc:sldLayoutMkLst>
            <pc:docMk/>
            <pc:sldMasterMk cId="2160713083" sldId="2147483764"/>
            <pc:sldLayoutMk cId="2892016876" sldId="2147483776"/>
          </pc:sldLayoutMkLst>
        </pc:sldLayoutChg>
      </pc:sldMasterChg>
    </pc:docChg>
  </pc:docChgLst>
  <pc:docChgLst>
    <pc:chgData name="Florentios Economou" userId="04e0d54a49535943" providerId="LiveId" clId="{A6236315-6384-4113-8B97-32780F88ADE3}"/>
    <pc:docChg chg="undo redo custSel modSld">
      <pc:chgData name="Florentios Economou" userId="04e0d54a49535943" providerId="LiveId" clId="{A6236315-6384-4113-8B97-32780F88ADE3}" dt="2023-07-23T11:26:24.351" v="271" actId="20577"/>
      <pc:docMkLst>
        <pc:docMk/>
      </pc:docMkLst>
      <pc:sldChg chg="modSp mod">
        <pc:chgData name="Florentios Economou" userId="04e0d54a49535943" providerId="LiveId" clId="{A6236315-6384-4113-8B97-32780F88ADE3}" dt="2023-07-23T11:26:24.351" v="271" actId="20577"/>
        <pc:sldMkLst>
          <pc:docMk/>
          <pc:sldMk cId="3599594538" sldId="266"/>
        </pc:sldMkLst>
        <pc:spChg chg="mod">
          <ac:chgData name="Florentios Economou" userId="04e0d54a49535943" providerId="LiveId" clId="{A6236315-6384-4113-8B97-32780F88ADE3}" dt="2023-07-23T11:26:24.351" v="271" actId="20577"/>
          <ac:spMkLst>
            <pc:docMk/>
            <pc:sldMk cId="3599594538" sldId="266"/>
            <ac:spMk id="3" creationId="{DC6BDA0C-21F0-4BF0-A79A-D440C73C9BAA}"/>
          </ac:spMkLst>
        </pc:spChg>
      </pc:sldChg>
    </pc:docChg>
  </pc:docChgLst>
  <pc:docChgLst>
    <pc:chgData name="Florentios Economou" userId="04e0d54a49535943" providerId="LiveId" clId="{D61FB5D4-1EE4-486C-B1C9-D9015F1D2D71}"/>
    <pc:docChg chg="undo redo custSel addSld delSld modSld">
      <pc:chgData name="Florentios Economou" userId="04e0d54a49535943" providerId="LiveId" clId="{D61FB5D4-1EE4-486C-B1C9-D9015F1D2D71}" dt="2023-08-29T22:09:12.756" v="1113" actId="20577"/>
      <pc:docMkLst>
        <pc:docMk/>
      </pc:docMkLst>
      <pc:sldChg chg="modSp mod">
        <pc:chgData name="Florentios Economou" userId="04e0d54a49535943" providerId="LiveId" clId="{D61FB5D4-1EE4-486C-B1C9-D9015F1D2D71}" dt="2023-08-29T18:44:20.685" v="466" actId="20577"/>
        <pc:sldMkLst>
          <pc:docMk/>
          <pc:sldMk cId="1665496138" sldId="265"/>
        </pc:sldMkLst>
        <pc:spChg chg="mod">
          <ac:chgData name="Florentios Economou" userId="04e0d54a49535943" providerId="LiveId" clId="{D61FB5D4-1EE4-486C-B1C9-D9015F1D2D71}" dt="2023-08-29T18:44:20.685" v="466" actId="20577"/>
          <ac:spMkLst>
            <pc:docMk/>
            <pc:sldMk cId="1665496138" sldId="265"/>
            <ac:spMk id="3" creationId="{09EFE080-67FF-42E8-B101-35C60EE98279}"/>
          </ac:spMkLst>
        </pc:spChg>
      </pc:sldChg>
      <pc:sldChg chg="modSp mod">
        <pc:chgData name="Florentios Economou" userId="04e0d54a49535943" providerId="LiveId" clId="{D61FB5D4-1EE4-486C-B1C9-D9015F1D2D71}" dt="2023-08-28T19:41:53.332" v="261" actId="20577"/>
        <pc:sldMkLst>
          <pc:docMk/>
          <pc:sldMk cId="3599594538" sldId="266"/>
        </pc:sldMkLst>
        <pc:spChg chg="mod">
          <ac:chgData name="Florentios Economou" userId="04e0d54a49535943" providerId="LiveId" clId="{D61FB5D4-1EE4-486C-B1C9-D9015F1D2D71}" dt="2023-08-28T19:41:53.332" v="261" actId="20577"/>
          <ac:spMkLst>
            <pc:docMk/>
            <pc:sldMk cId="3599594538" sldId="266"/>
            <ac:spMk id="3" creationId="{DC6BDA0C-21F0-4BF0-A79A-D440C73C9BAA}"/>
          </ac:spMkLst>
        </pc:spChg>
      </pc:sldChg>
      <pc:sldChg chg="modSp mod">
        <pc:chgData name="Florentios Economou" userId="04e0d54a49535943" providerId="LiveId" clId="{D61FB5D4-1EE4-486C-B1C9-D9015F1D2D71}" dt="2023-08-28T19:18:19.227" v="231" actId="27636"/>
        <pc:sldMkLst>
          <pc:docMk/>
          <pc:sldMk cId="3135450380" sldId="268"/>
        </pc:sldMkLst>
        <pc:spChg chg="mod">
          <ac:chgData name="Florentios Economou" userId="04e0d54a49535943" providerId="LiveId" clId="{D61FB5D4-1EE4-486C-B1C9-D9015F1D2D71}" dt="2023-08-28T19:18:19.227" v="231" actId="27636"/>
          <ac:spMkLst>
            <pc:docMk/>
            <pc:sldMk cId="3135450380" sldId="268"/>
            <ac:spMk id="3" creationId="{8F84D036-BC58-47EF-AACA-C19BE38AA06B}"/>
          </ac:spMkLst>
        </pc:spChg>
      </pc:sldChg>
      <pc:sldChg chg="addSp delSp modSp mod">
        <pc:chgData name="Florentios Economou" userId="04e0d54a49535943" providerId="LiveId" clId="{D61FB5D4-1EE4-486C-B1C9-D9015F1D2D71}" dt="2023-08-27T17:59:36.457" v="20" actId="27636"/>
        <pc:sldMkLst>
          <pc:docMk/>
          <pc:sldMk cId="3998495935" sldId="271"/>
        </pc:sldMkLst>
        <pc:spChg chg="mod">
          <ac:chgData name="Florentios Economou" userId="04e0d54a49535943" providerId="LiveId" clId="{D61FB5D4-1EE4-486C-B1C9-D9015F1D2D71}" dt="2023-08-27T17:59:36.457" v="20" actId="27636"/>
          <ac:spMkLst>
            <pc:docMk/>
            <pc:sldMk cId="3998495935" sldId="271"/>
            <ac:spMk id="3" creationId="{D03873BF-4FDD-4DC2-9D63-50775A775226}"/>
          </ac:spMkLst>
        </pc:spChg>
        <pc:spChg chg="add del">
          <ac:chgData name="Florentios Economou" userId="04e0d54a49535943" providerId="LiveId" clId="{D61FB5D4-1EE4-486C-B1C9-D9015F1D2D71}" dt="2023-08-27T17:59:34.712" v="17"/>
          <ac:spMkLst>
            <pc:docMk/>
            <pc:sldMk cId="3998495935" sldId="271"/>
            <ac:spMk id="5" creationId="{1DC81E65-1155-4584-85BD-B17463548019}"/>
          </ac:spMkLst>
        </pc:spChg>
      </pc:sldChg>
      <pc:sldChg chg="modSp add mod">
        <pc:chgData name="Florentios Economou" userId="04e0d54a49535943" providerId="LiveId" clId="{D61FB5D4-1EE4-486C-B1C9-D9015F1D2D71}" dt="2023-08-27T17:59:03.099" v="14" actId="20577"/>
        <pc:sldMkLst>
          <pc:docMk/>
          <pc:sldMk cId="1997556929" sldId="273"/>
        </pc:sldMkLst>
        <pc:spChg chg="mod">
          <ac:chgData name="Florentios Economou" userId="04e0d54a49535943" providerId="LiveId" clId="{D61FB5D4-1EE4-486C-B1C9-D9015F1D2D71}" dt="2023-08-27T17:59:03.099" v="14" actId="20577"/>
          <ac:spMkLst>
            <pc:docMk/>
            <pc:sldMk cId="1997556929" sldId="273"/>
            <ac:spMk id="2" creationId="{F9976B7E-7A4C-442A-BC6E-BAD163C8A3AE}"/>
          </ac:spMkLst>
        </pc:spChg>
      </pc:sldChg>
      <pc:sldChg chg="addSp modSp add mod">
        <pc:chgData name="Florentios Economou" userId="04e0d54a49535943" providerId="LiveId" clId="{D61FB5D4-1EE4-486C-B1C9-D9015F1D2D71}" dt="2023-08-27T19:16:37.768" v="112"/>
        <pc:sldMkLst>
          <pc:docMk/>
          <pc:sldMk cId="2470441292" sldId="274"/>
        </pc:sldMkLst>
        <pc:graphicFrameChg chg="add mod">
          <ac:chgData name="Florentios Economou" userId="04e0d54a49535943" providerId="LiveId" clId="{D61FB5D4-1EE4-486C-B1C9-D9015F1D2D71}" dt="2023-08-27T19:16:37.768" v="112"/>
          <ac:graphicFrameMkLst>
            <pc:docMk/>
            <pc:sldMk cId="2470441292" sldId="274"/>
            <ac:graphicFrameMk id="5" creationId="{3C17DCF9-D811-4AC5-9D0E-345E36023902}"/>
          </ac:graphicFrameMkLst>
        </pc:graphicFrameChg>
        <pc:graphicFrameChg chg="mod">
          <ac:chgData name="Florentios Economou" userId="04e0d54a49535943" providerId="LiveId" clId="{D61FB5D4-1EE4-486C-B1C9-D9015F1D2D71}" dt="2023-08-27T19:13:39.873" v="70" actId="14100"/>
          <ac:graphicFrameMkLst>
            <pc:docMk/>
            <pc:sldMk cId="2470441292" sldId="274"/>
            <ac:graphicFrameMk id="6" creationId="{F8143B0F-55C0-46BE-98A3-C1995D4B9C37}"/>
          </ac:graphicFrameMkLst>
        </pc:graphicFrameChg>
        <pc:graphicFrameChg chg="mod">
          <ac:chgData name="Florentios Economou" userId="04e0d54a49535943" providerId="LiveId" clId="{D61FB5D4-1EE4-486C-B1C9-D9015F1D2D71}" dt="2023-08-27T19:14:48.615" v="78" actId="14100"/>
          <ac:graphicFrameMkLst>
            <pc:docMk/>
            <pc:sldMk cId="2470441292" sldId="274"/>
            <ac:graphicFrameMk id="9" creationId="{838C0791-3030-4585-8A7D-85491364D2BE}"/>
          </ac:graphicFrameMkLst>
        </pc:graphicFrameChg>
      </pc:sldChg>
      <pc:sldChg chg="add">
        <pc:chgData name="Florentios Economou" userId="04e0d54a49535943" providerId="LiveId" clId="{D61FB5D4-1EE4-486C-B1C9-D9015F1D2D71}" dt="2023-08-28T19:15:29.852" v="121"/>
        <pc:sldMkLst>
          <pc:docMk/>
          <pc:sldMk cId="1179873838" sldId="275"/>
        </pc:sldMkLst>
      </pc:sldChg>
      <pc:sldChg chg="add">
        <pc:chgData name="Florentios Economou" userId="04e0d54a49535943" providerId="LiveId" clId="{D61FB5D4-1EE4-486C-B1C9-D9015F1D2D71}" dt="2023-08-29T19:35:22.144" v="1093"/>
        <pc:sldMkLst>
          <pc:docMk/>
          <pc:sldMk cId="2499773408" sldId="276"/>
        </pc:sldMkLst>
      </pc:sldChg>
      <pc:sldChg chg="add">
        <pc:chgData name="Florentios Economou" userId="04e0d54a49535943" providerId="LiveId" clId="{D61FB5D4-1EE4-486C-B1C9-D9015F1D2D71}" dt="2023-08-29T20:49:50.360" v="1102"/>
        <pc:sldMkLst>
          <pc:docMk/>
          <pc:sldMk cId="1449212992" sldId="277"/>
        </pc:sldMkLst>
      </pc:sldChg>
      <pc:sldChg chg="add">
        <pc:chgData name="Florentios Economou" userId="04e0d54a49535943" providerId="LiveId" clId="{D61FB5D4-1EE4-486C-B1C9-D9015F1D2D71}" dt="2023-08-29T22:03:37.670" v="1104"/>
        <pc:sldMkLst>
          <pc:docMk/>
          <pc:sldMk cId="2373206532" sldId="278"/>
        </pc:sldMkLst>
      </pc:sldChg>
      <pc:sldChg chg="addSp modSp add mod">
        <pc:chgData name="Florentios Economou" userId="04e0d54a49535943" providerId="LiveId" clId="{D61FB5D4-1EE4-486C-B1C9-D9015F1D2D71}" dt="2023-08-29T20:03:51.881" v="1101" actId="14100"/>
        <pc:sldMkLst>
          <pc:docMk/>
          <pc:sldMk cId="1796435968" sldId="279"/>
        </pc:sldMkLst>
        <pc:spChg chg="mod">
          <ac:chgData name="Florentios Economou" userId="04e0d54a49535943" providerId="LiveId" clId="{D61FB5D4-1EE4-486C-B1C9-D9015F1D2D71}" dt="2023-08-27T18:11:57.736" v="33" actId="6549"/>
          <ac:spMkLst>
            <pc:docMk/>
            <pc:sldMk cId="1796435968" sldId="279"/>
            <ac:spMk id="2" creationId="{266C748B-B327-84D5-3B83-E127D98CFA03}"/>
          </ac:spMkLst>
        </pc:spChg>
        <pc:graphicFrameChg chg="add mod modGraphic">
          <ac:chgData name="Florentios Economou" userId="04e0d54a49535943" providerId="LiveId" clId="{D61FB5D4-1EE4-486C-B1C9-D9015F1D2D71}" dt="2023-08-29T20:03:51.881" v="1101" actId="14100"/>
          <ac:graphicFrameMkLst>
            <pc:docMk/>
            <pc:sldMk cId="1796435968" sldId="279"/>
            <ac:graphicFrameMk id="6" creationId="{4FE61539-D10F-46E1-946C-4B8FFD316C96}"/>
          </ac:graphicFrameMkLst>
        </pc:graphicFrameChg>
      </pc:sldChg>
      <pc:sldChg chg="modSp add mod">
        <pc:chgData name="Florentios Economou" userId="04e0d54a49535943" providerId="LiveId" clId="{D61FB5D4-1EE4-486C-B1C9-D9015F1D2D71}" dt="2023-08-28T19:15:54.884" v="156" actId="20577"/>
        <pc:sldMkLst>
          <pc:docMk/>
          <pc:sldMk cId="209217198" sldId="280"/>
        </pc:sldMkLst>
        <pc:spChg chg="mod">
          <ac:chgData name="Florentios Economou" userId="04e0d54a49535943" providerId="LiveId" clId="{D61FB5D4-1EE4-486C-B1C9-D9015F1D2D71}" dt="2023-08-28T19:15:54.884" v="156" actId="20577"/>
          <ac:spMkLst>
            <pc:docMk/>
            <pc:sldMk cId="209217198" sldId="280"/>
            <ac:spMk id="2" creationId="{266C748B-B327-84D5-3B83-E127D98CFA03}"/>
          </ac:spMkLst>
        </pc:spChg>
        <pc:picChg chg="mod">
          <ac:chgData name="Florentios Economou" userId="04e0d54a49535943" providerId="LiveId" clId="{D61FB5D4-1EE4-486C-B1C9-D9015F1D2D71}" dt="2023-08-28T19:15:52.264" v="155" actId="1076"/>
          <ac:picMkLst>
            <pc:docMk/>
            <pc:sldMk cId="209217198" sldId="280"/>
            <ac:picMk id="4" creationId="{556C5A7F-A462-4308-9197-F6B2A10C3FF3}"/>
          </ac:picMkLst>
        </pc:picChg>
      </pc:sldChg>
      <pc:sldChg chg="addSp delSp modSp new mod">
        <pc:chgData name="Florentios Economou" userId="04e0d54a49535943" providerId="LiveId" clId="{D61FB5D4-1EE4-486C-B1C9-D9015F1D2D71}" dt="2023-08-29T18:59:20.150" v="1092" actId="20577"/>
        <pc:sldMkLst>
          <pc:docMk/>
          <pc:sldMk cId="202757130" sldId="281"/>
        </pc:sldMkLst>
        <pc:spChg chg="mod">
          <ac:chgData name="Florentios Economou" userId="04e0d54a49535943" providerId="LiveId" clId="{D61FB5D4-1EE4-486C-B1C9-D9015F1D2D71}" dt="2023-08-29T18:46:43.492" v="521" actId="20577"/>
          <ac:spMkLst>
            <pc:docMk/>
            <pc:sldMk cId="202757130" sldId="281"/>
            <ac:spMk id="2" creationId="{3D7CF1EE-1907-4703-885D-88425CD251A7}"/>
          </ac:spMkLst>
        </pc:spChg>
        <pc:spChg chg="mod">
          <ac:chgData name="Florentios Economou" userId="04e0d54a49535943" providerId="LiveId" clId="{D61FB5D4-1EE4-486C-B1C9-D9015F1D2D71}" dt="2023-08-29T18:59:20.150" v="1092" actId="20577"/>
          <ac:spMkLst>
            <pc:docMk/>
            <pc:sldMk cId="202757130" sldId="281"/>
            <ac:spMk id="3" creationId="{CE5E23DC-DA9A-42C9-A136-D27AE6F694CE}"/>
          </ac:spMkLst>
        </pc:spChg>
        <pc:spChg chg="add del">
          <ac:chgData name="Florentios Economou" userId="04e0d54a49535943" providerId="LiveId" clId="{D61FB5D4-1EE4-486C-B1C9-D9015F1D2D71}" dt="2023-08-29T18:37:17.337" v="403"/>
          <ac:spMkLst>
            <pc:docMk/>
            <pc:sldMk cId="202757130" sldId="281"/>
            <ac:spMk id="4" creationId="{9B01E8FD-BB24-41F0-8E28-CF003A546B3C}"/>
          </ac:spMkLst>
        </pc:spChg>
        <pc:picChg chg="add mod">
          <ac:chgData name="Florentios Economou" userId="04e0d54a49535943" providerId="LiveId" clId="{D61FB5D4-1EE4-486C-B1C9-D9015F1D2D71}" dt="2023-08-29T18:46:55.283" v="523" actId="1076"/>
          <ac:picMkLst>
            <pc:docMk/>
            <pc:sldMk cId="202757130" sldId="281"/>
            <ac:picMk id="5" creationId="{738DC608-CA49-460D-B85E-DA36E1229EFB}"/>
          </ac:picMkLst>
        </pc:picChg>
      </pc:sldChg>
      <pc:sldChg chg="modSp new del mod">
        <pc:chgData name="Florentios Economou" userId="04e0d54a49535943" providerId="LiveId" clId="{D61FB5D4-1EE4-486C-B1C9-D9015F1D2D71}" dt="2023-08-28T19:19:28.288" v="237" actId="47"/>
        <pc:sldMkLst>
          <pc:docMk/>
          <pc:sldMk cId="2972951444" sldId="282"/>
        </pc:sldMkLst>
        <pc:spChg chg="mod">
          <ac:chgData name="Florentios Economou" userId="04e0d54a49535943" providerId="LiveId" clId="{D61FB5D4-1EE4-486C-B1C9-D9015F1D2D71}" dt="2023-08-28T19:17:14.095" v="198" actId="21"/>
          <ac:spMkLst>
            <pc:docMk/>
            <pc:sldMk cId="2972951444" sldId="282"/>
            <ac:spMk id="3" creationId="{3633CEEB-53BB-4254-8810-0C00C331E7EC}"/>
          </ac:spMkLst>
        </pc:spChg>
      </pc:sldChg>
      <pc:sldChg chg="modSp add mod">
        <pc:chgData name="Florentios Economou" userId="04e0d54a49535943" providerId="LiveId" clId="{D61FB5D4-1EE4-486C-B1C9-D9015F1D2D71}" dt="2023-08-29T21:00:30.221" v="1103" actId="20577"/>
        <pc:sldMkLst>
          <pc:docMk/>
          <pc:sldMk cId="2849656637" sldId="283"/>
        </pc:sldMkLst>
        <pc:spChg chg="mod">
          <ac:chgData name="Florentios Economou" userId="04e0d54a49535943" providerId="LiveId" clId="{D61FB5D4-1EE4-486C-B1C9-D9015F1D2D71}" dt="2023-08-29T21:00:30.221" v="1103" actId="20577"/>
          <ac:spMkLst>
            <pc:docMk/>
            <pc:sldMk cId="2849656637" sldId="283"/>
            <ac:spMk id="3" creationId="{82F6C9CB-ABAB-417D-8CE5-1470EDC75598}"/>
          </ac:spMkLst>
        </pc:spChg>
      </pc:sldChg>
      <pc:sldChg chg="addSp modSp add mod">
        <pc:chgData name="Florentios Economou" userId="04e0d54a49535943" providerId="LiveId" clId="{D61FB5D4-1EE4-486C-B1C9-D9015F1D2D71}" dt="2023-08-29T20:03:36.107" v="1097" actId="1076"/>
        <pc:sldMkLst>
          <pc:docMk/>
          <pc:sldMk cId="1766889028" sldId="285"/>
        </pc:sldMkLst>
        <pc:spChg chg="mod">
          <ac:chgData name="Florentios Economou" userId="04e0d54a49535943" providerId="LiveId" clId="{D61FB5D4-1EE4-486C-B1C9-D9015F1D2D71}" dt="2023-08-28T19:20:35.694" v="241"/>
          <ac:spMkLst>
            <pc:docMk/>
            <pc:sldMk cId="1766889028" sldId="285"/>
            <ac:spMk id="2" creationId="{3DBD933F-7615-47BF-BE9C-A0344EC28781}"/>
          </ac:spMkLst>
        </pc:spChg>
        <pc:graphicFrameChg chg="add mod">
          <ac:chgData name="Florentios Economou" userId="04e0d54a49535943" providerId="LiveId" clId="{D61FB5D4-1EE4-486C-B1C9-D9015F1D2D71}" dt="2023-08-29T20:03:36.107" v="1097" actId="1076"/>
          <ac:graphicFrameMkLst>
            <pc:docMk/>
            <pc:sldMk cId="1766889028" sldId="285"/>
            <ac:graphicFrameMk id="5" creationId="{03F1963C-DF9D-4261-A85A-EFACA5FD8415}"/>
          </ac:graphicFrameMkLst>
        </pc:graphicFrameChg>
        <pc:graphicFrameChg chg="mod">
          <ac:chgData name="Florentios Economou" userId="04e0d54a49535943" providerId="LiveId" clId="{D61FB5D4-1EE4-486C-B1C9-D9015F1D2D71}" dt="2023-08-28T19:20:43.517" v="243" actId="1076"/>
          <ac:graphicFrameMkLst>
            <pc:docMk/>
            <pc:sldMk cId="1766889028" sldId="285"/>
            <ac:graphicFrameMk id="7" creationId="{B089BBD1-2737-479E-9CC2-55C0498046E7}"/>
          </ac:graphicFrameMkLst>
        </pc:graphicFrameChg>
        <pc:picChg chg="mod">
          <ac:chgData name="Florentios Economou" userId="04e0d54a49535943" providerId="LiveId" clId="{D61FB5D4-1EE4-486C-B1C9-D9015F1D2D71}" dt="2023-08-28T19:20:40.020" v="242" actId="1076"/>
          <ac:picMkLst>
            <pc:docMk/>
            <pc:sldMk cId="1766889028" sldId="285"/>
            <ac:picMk id="4" creationId="{ABAB861D-2EE1-4F9F-B58D-874C6F01E586}"/>
          </ac:picMkLst>
        </pc:picChg>
      </pc:sldChg>
      <pc:sldChg chg="addSp modSp add mod">
        <pc:chgData name="Florentios Economou" userId="04e0d54a49535943" providerId="LiveId" clId="{D61FB5D4-1EE4-486C-B1C9-D9015F1D2D71}" dt="2023-08-29T20:03:28.739" v="1095" actId="1076"/>
        <pc:sldMkLst>
          <pc:docMk/>
          <pc:sldMk cId="1657272078" sldId="288"/>
        </pc:sldMkLst>
        <pc:spChg chg="mod">
          <ac:chgData name="Florentios Economou" userId="04e0d54a49535943" providerId="LiveId" clId="{D61FB5D4-1EE4-486C-B1C9-D9015F1D2D71}" dt="2023-08-28T19:16:36.464" v="158"/>
          <ac:spMkLst>
            <pc:docMk/>
            <pc:sldMk cId="1657272078" sldId="288"/>
            <ac:spMk id="2" creationId="{D469CA86-8A0D-4CCA-853C-56931A8DA803}"/>
          </ac:spMkLst>
        </pc:spChg>
        <pc:graphicFrameChg chg="add mod">
          <ac:chgData name="Florentios Economou" userId="04e0d54a49535943" providerId="LiveId" clId="{D61FB5D4-1EE4-486C-B1C9-D9015F1D2D71}" dt="2023-08-29T20:03:28.739" v="1095" actId="1076"/>
          <ac:graphicFrameMkLst>
            <pc:docMk/>
            <pc:sldMk cId="1657272078" sldId="288"/>
            <ac:graphicFrameMk id="6" creationId="{4B92860B-46A6-4048-B85B-12CD9DF90244}"/>
          </ac:graphicFrameMkLst>
        </pc:graphicFrameChg>
        <pc:picChg chg="add mod">
          <ac:chgData name="Florentios Economou" userId="04e0d54a49535943" providerId="LiveId" clId="{D61FB5D4-1EE4-486C-B1C9-D9015F1D2D71}" dt="2023-08-28T19:16:41.970" v="159"/>
          <ac:picMkLst>
            <pc:docMk/>
            <pc:sldMk cId="1657272078" sldId="288"/>
            <ac:picMk id="5" creationId="{259BAB8A-5BC9-4EF1-B05D-B1C958397F9B}"/>
          </ac:picMkLst>
        </pc:picChg>
      </pc:sldChg>
      <pc:sldChg chg="addSp delSp modSp add mod">
        <pc:chgData name="Florentios Economou" userId="04e0d54a49535943" providerId="LiveId" clId="{D61FB5D4-1EE4-486C-B1C9-D9015F1D2D71}" dt="2023-08-28T19:19:37.987" v="239" actId="1076"/>
        <pc:sldMkLst>
          <pc:docMk/>
          <pc:sldMk cId="1453671047" sldId="289"/>
        </pc:sldMkLst>
        <pc:spChg chg="mod">
          <ac:chgData name="Florentios Economou" userId="04e0d54a49535943" providerId="LiveId" clId="{D61FB5D4-1EE4-486C-B1C9-D9015F1D2D71}" dt="2023-08-28T19:17:01.899" v="195" actId="20577"/>
          <ac:spMkLst>
            <pc:docMk/>
            <pc:sldMk cId="1453671047" sldId="289"/>
            <ac:spMk id="2" creationId="{E735AF34-D4CD-4675-8BC8-C9A39A7DF44F}"/>
          </ac:spMkLst>
        </pc:spChg>
        <pc:spChg chg="mod">
          <ac:chgData name="Florentios Economou" userId="04e0d54a49535943" providerId="LiveId" clId="{D61FB5D4-1EE4-486C-B1C9-D9015F1D2D71}" dt="2023-08-28T19:19:22.510" v="236"/>
          <ac:spMkLst>
            <pc:docMk/>
            <pc:sldMk cId="1453671047" sldId="289"/>
            <ac:spMk id="3" creationId="{B72DE491-B3AE-4140-A738-5E258030C51E}"/>
          </ac:spMkLst>
        </pc:spChg>
        <pc:spChg chg="add del">
          <ac:chgData name="Florentios Economou" userId="04e0d54a49535943" providerId="LiveId" clId="{D61FB5D4-1EE4-486C-B1C9-D9015F1D2D71}" dt="2023-08-28T19:19:16.144" v="233"/>
          <ac:spMkLst>
            <pc:docMk/>
            <pc:sldMk cId="1453671047" sldId="289"/>
            <ac:spMk id="4" creationId="{CA8FCBDF-90A2-4DE7-8AEE-127AB517333F}"/>
          </ac:spMkLst>
        </pc:spChg>
        <pc:picChg chg="add mod">
          <ac:chgData name="Florentios Economou" userId="04e0d54a49535943" providerId="LiveId" clId="{D61FB5D4-1EE4-486C-B1C9-D9015F1D2D71}" dt="2023-08-28T19:19:37.987" v="239" actId="1076"/>
          <ac:picMkLst>
            <pc:docMk/>
            <pc:sldMk cId="1453671047" sldId="289"/>
            <ac:picMk id="5" creationId="{7565A219-83E8-4626-BA14-E624CF66F4D8}"/>
          </ac:picMkLst>
        </pc:picChg>
      </pc:sldChg>
      <pc:sldChg chg="modSp new del mod">
        <pc:chgData name="Florentios Economou" userId="04e0d54a49535943" providerId="LiveId" clId="{D61FB5D4-1EE4-486C-B1C9-D9015F1D2D71}" dt="2023-08-28T20:08:23.426" v="331" actId="47"/>
        <pc:sldMkLst>
          <pc:docMk/>
          <pc:sldMk cId="2909253925" sldId="290"/>
        </pc:sldMkLst>
        <pc:spChg chg="mod">
          <ac:chgData name="Florentios Economou" userId="04e0d54a49535943" providerId="LiveId" clId="{D61FB5D4-1EE4-486C-B1C9-D9015F1D2D71}" dt="2023-08-28T20:04:44.397" v="281" actId="21"/>
          <ac:spMkLst>
            <pc:docMk/>
            <pc:sldMk cId="2909253925" sldId="290"/>
            <ac:spMk id="3" creationId="{A74EA49D-F1BD-4BDE-B3E5-508601EB0D8C}"/>
          </ac:spMkLst>
        </pc:spChg>
      </pc:sldChg>
      <pc:sldChg chg="modSp new mod">
        <pc:chgData name="Florentios Economou" userId="04e0d54a49535943" providerId="LiveId" clId="{D61FB5D4-1EE4-486C-B1C9-D9015F1D2D71}" dt="2023-08-28T20:11:54.545" v="396" actId="5793"/>
        <pc:sldMkLst>
          <pc:docMk/>
          <pc:sldMk cId="2444644606" sldId="291"/>
        </pc:sldMkLst>
        <pc:spChg chg="mod">
          <ac:chgData name="Florentios Economou" userId="04e0d54a49535943" providerId="LiveId" clId="{D61FB5D4-1EE4-486C-B1C9-D9015F1D2D71}" dt="2023-08-28T20:06:34.491" v="330" actId="20577"/>
          <ac:spMkLst>
            <pc:docMk/>
            <pc:sldMk cId="2444644606" sldId="291"/>
            <ac:spMk id="2" creationId="{6F8929D2-8B03-41F6-8CBB-0E07D514E5C3}"/>
          </ac:spMkLst>
        </pc:spChg>
        <pc:spChg chg="mod">
          <ac:chgData name="Florentios Economou" userId="04e0d54a49535943" providerId="LiveId" clId="{D61FB5D4-1EE4-486C-B1C9-D9015F1D2D71}" dt="2023-08-28T20:11:54.545" v="396" actId="5793"/>
          <ac:spMkLst>
            <pc:docMk/>
            <pc:sldMk cId="2444644606" sldId="291"/>
            <ac:spMk id="3" creationId="{11325B33-D798-423E-9616-1DBF2DF9135A}"/>
          </ac:spMkLst>
        </pc:spChg>
      </pc:sldChg>
      <pc:sldChg chg="addSp modSp add mod">
        <pc:chgData name="Florentios Economou" userId="04e0d54a49535943" providerId="LiveId" clId="{D61FB5D4-1EE4-486C-B1C9-D9015F1D2D71}" dt="2023-08-29T18:51:56.897" v="673" actId="20578"/>
        <pc:sldMkLst>
          <pc:docMk/>
          <pc:sldMk cId="3004061825" sldId="292"/>
        </pc:sldMkLst>
        <pc:spChg chg="mod">
          <ac:chgData name="Florentios Economou" userId="04e0d54a49535943" providerId="LiveId" clId="{D61FB5D4-1EE4-486C-B1C9-D9015F1D2D71}" dt="2023-08-29T18:44:48.199" v="470" actId="404"/>
          <ac:spMkLst>
            <pc:docMk/>
            <pc:sldMk cId="3004061825" sldId="292"/>
            <ac:spMk id="2" creationId="{36CA227F-FC94-47F8-82F6-0C0007E12CDA}"/>
          </ac:spMkLst>
        </pc:spChg>
        <pc:spChg chg="mod">
          <ac:chgData name="Florentios Economou" userId="04e0d54a49535943" providerId="LiveId" clId="{D61FB5D4-1EE4-486C-B1C9-D9015F1D2D71}" dt="2023-08-29T18:51:56.897" v="673" actId="20578"/>
          <ac:spMkLst>
            <pc:docMk/>
            <pc:sldMk cId="3004061825" sldId="292"/>
            <ac:spMk id="3" creationId="{13053352-BA6E-4843-BFCF-5AEBAB1182BC}"/>
          </ac:spMkLst>
        </pc:spChg>
        <pc:picChg chg="add mod">
          <ac:chgData name="Florentios Economou" userId="04e0d54a49535943" providerId="LiveId" clId="{D61FB5D4-1EE4-486C-B1C9-D9015F1D2D71}" dt="2023-08-29T18:44:53.718" v="471"/>
          <ac:picMkLst>
            <pc:docMk/>
            <pc:sldMk cId="3004061825" sldId="292"/>
            <ac:picMk id="4" creationId="{01BCD570-799C-4DC5-B5C0-F3545734A67E}"/>
          </ac:picMkLst>
        </pc:picChg>
      </pc:sldChg>
      <pc:sldChg chg="add">
        <pc:chgData name="Florentios Economou" userId="04e0d54a49535943" providerId="LiveId" clId="{D61FB5D4-1EE4-486C-B1C9-D9015F1D2D71}" dt="2023-08-29T19:35:22.144" v="1093"/>
        <pc:sldMkLst>
          <pc:docMk/>
          <pc:sldMk cId="2599564435" sldId="293"/>
        </pc:sldMkLst>
      </pc:sldChg>
      <pc:sldChg chg="add">
        <pc:chgData name="Florentios Economou" userId="04e0d54a49535943" providerId="LiveId" clId="{D61FB5D4-1EE4-486C-B1C9-D9015F1D2D71}" dt="2023-08-29T20:49:50.360" v="1102"/>
        <pc:sldMkLst>
          <pc:docMk/>
          <pc:sldMk cId="351430792" sldId="294"/>
        </pc:sldMkLst>
      </pc:sldChg>
      <pc:sldChg chg="modSp add mod">
        <pc:chgData name="Florentios Economou" userId="04e0d54a49535943" providerId="LiveId" clId="{D61FB5D4-1EE4-486C-B1C9-D9015F1D2D71}" dt="2023-08-29T22:09:12.756" v="1113" actId="20577"/>
        <pc:sldMkLst>
          <pc:docMk/>
          <pc:sldMk cId="2865820201" sldId="295"/>
        </pc:sldMkLst>
        <pc:spChg chg="mod">
          <ac:chgData name="Florentios Economou" userId="04e0d54a49535943" providerId="LiveId" clId="{D61FB5D4-1EE4-486C-B1C9-D9015F1D2D71}" dt="2023-08-29T22:09:12.756" v="1113" actId="20577"/>
          <ac:spMkLst>
            <pc:docMk/>
            <pc:sldMk cId="2865820201" sldId="295"/>
            <ac:spMk id="3" creationId="{B5329F88-F11E-455A-A804-69EA68E297E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r>
              <a:rPr lang="en-US" sz="1400" dirty="0"/>
              <a:t>Energy Consumption in Agriculture </a:t>
            </a:r>
            <a:r>
              <a:rPr lang="en-US" sz="1400" dirty="0" smtClean="0"/>
              <a:t>                               (</a:t>
            </a:r>
            <a:r>
              <a:rPr lang="en-US" sz="1400" dirty="0"/>
              <a:t>1000tons of oil eq.) </a:t>
            </a:r>
            <a:endParaRPr lang="el-GR"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1"/>
        <c:ser>
          <c:idx val="0"/>
          <c:order val="0"/>
          <c:tx>
            <c:strRef>
              <c:f>Φύλλο1!$B$1</c:f>
              <c:strCache>
                <c:ptCount val="1"/>
                <c:pt idx="0">
                  <c:v>Σειρά 1</c:v>
                </c:pt>
              </c:strCache>
            </c:strRef>
          </c:tx>
          <c:invertIfNegative val="0"/>
          <c:dPt>
            <c:idx val="0"/>
            <c:invertIfNegative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12D0-49BC-BB90-84234E029203}"/>
              </c:ext>
            </c:extLst>
          </c:dPt>
          <c:dPt>
            <c:idx val="1"/>
            <c:invertIfNegative val="0"/>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12D0-49BC-BB90-84234E029203}"/>
              </c:ext>
            </c:extLst>
          </c:dPt>
          <c:dPt>
            <c:idx val="2"/>
            <c:invertIfNegative val="0"/>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12D0-49BC-BB90-84234E029203}"/>
              </c:ext>
            </c:extLst>
          </c:dPt>
          <c:dPt>
            <c:idx val="3"/>
            <c:invertIfNegative val="0"/>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12D0-49BC-BB90-84234E029203}"/>
              </c:ext>
            </c:extLst>
          </c:dPt>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 </c:v>
                </c:pt>
                <c:pt idx="2">
                  <c:v>Italy</c:v>
                </c:pt>
                <c:pt idx="3">
                  <c:v>Spain</c:v>
                </c:pt>
              </c:strCache>
            </c:strRef>
          </c:cat>
          <c:val>
            <c:numRef>
              <c:f>Φύλλο1!$B$2:$B$5</c:f>
              <c:numCache>
                <c:formatCode>General</c:formatCode>
                <c:ptCount val="4"/>
                <c:pt idx="0">
                  <c:v>1529</c:v>
                </c:pt>
                <c:pt idx="1">
                  <c:v>14483</c:v>
                </c:pt>
                <c:pt idx="2">
                  <c:v>103057</c:v>
                </c:pt>
                <c:pt idx="3">
                  <c:v>72323</c:v>
                </c:pt>
              </c:numCache>
            </c:numRef>
          </c:val>
          <c:extLst>
            <c:ext xmlns:c16="http://schemas.microsoft.com/office/drawing/2014/chart" uri="{C3380CC4-5D6E-409C-BE32-E72D297353CC}">
              <c16:uniqueId val="{00000000-623D-46EA-8BFA-BDE90428A23D}"/>
            </c:ext>
          </c:extLst>
        </c:ser>
        <c:dLbls>
          <c:dLblPos val="inEnd"/>
          <c:showLegendKey val="0"/>
          <c:showVal val="1"/>
          <c:showCatName val="0"/>
          <c:showSerName val="0"/>
          <c:showPercent val="0"/>
          <c:showBubbleSize val="0"/>
        </c:dLbls>
        <c:gapWidth val="100"/>
        <c:overlap val="-24"/>
        <c:axId val="1096325552"/>
        <c:axId val="1096320144"/>
      </c:barChart>
      <c:catAx>
        <c:axId val="10963255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1096320144"/>
        <c:crosses val="autoZero"/>
        <c:auto val="1"/>
        <c:lblAlgn val="ctr"/>
        <c:lblOffset val="100"/>
        <c:noMultiLvlLbl val="0"/>
      </c:catAx>
      <c:valAx>
        <c:axId val="109632014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1096325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r>
              <a:rPr lang="en-US" sz="1400" dirty="0"/>
              <a:t>Share (%)of total direct energy consumption</a:t>
            </a:r>
            <a:endParaRPr lang="el-GR"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Φύλλο1!$B$1</c:f>
              <c:strCache>
                <c:ptCount val="1"/>
                <c:pt idx="0">
                  <c:v>Σειρά 2</c:v>
                </c:pt>
              </c:strCache>
            </c:strRef>
          </c:tx>
          <c:spPr>
            <a:solidFill>
              <a:srgbClr val="9AD22C"/>
            </a:solidFill>
            <a:ln>
              <a:noFill/>
            </a:ln>
            <a:effectLst>
              <a:outerShdw blurRad="38100" dist="25400" dir="2700000" algn="br" rotWithShape="0">
                <a:srgbClr val="000000">
                  <a:alpha val="60000"/>
                </a:srgbClr>
              </a:outerShdw>
            </a:effectLst>
          </c:spPr>
          <c:invertIfNegative val="0"/>
          <c:dPt>
            <c:idx val="1"/>
            <c:invertIfNegative val="0"/>
            <c:bubble3D val="0"/>
            <c:spPr>
              <a:solidFill>
                <a:srgbClr val="5AA826"/>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0-0C97-4537-86C2-DA0439ED5ECB}"/>
              </c:ext>
            </c:extLst>
          </c:dPt>
          <c:dPt>
            <c:idx val="2"/>
            <c:invertIfNegative val="0"/>
            <c:bubble3D val="0"/>
            <c:spPr>
              <a:solidFill>
                <a:srgbClr val="26AA68"/>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0C97-4537-86C2-DA0439ED5ECB}"/>
              </c:ext>
            </c:extLst>
          </c:dPt>
          <c:dPt>
            <c:idx val="3"/>
            <c:invertIfNegative val="0"/>
            <c:bubble3D val="0"/>
            <c:spPr>
              <a:solidFill>
                <a:srgbClr val="30C4A1"/>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2-0C97-4537-86C2-DA0439ED5ECB}"/>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c:v>
                </c:pt>
                <c:pt idx="2">
                  <c:v>Italy</c:v>
                </c:pt>
                <c:pt idx="3">
                  <c:v>Spain</c:v>
                </c:pt>
              </c:strCache>
            </c:strRef>
          </c:cat>
          <c:val>
            <c:numRef>
              <c:f>Φύλλο1!$B$2:$B$5</c:f>
              <c:numCache>
                <c:formatCode>General</c:formatCode>
                <c:ptCount val="4"/>
                <c:pt idx="0">
                  <c:v>2.7</c:v>
                </c:pt>
                <c:pt idx="1">
                  <c:v>1.9</c:v>
                </c:pt>
                <c:pt idx="2">
                  <c:v>2.9</c:v>
                </c:pt>
                <c:pt idx="3">
                  <c:v>3.8</c:v>
                </c:pt>
              </c:numCache>
            </c:numRef>
          </c:val>
          <c:extLst>
            <c:ext xmlns:c16="http://schemas.microsoft.com/office/drawing/2014/chart" uri="{C3380CC4-5D6E-409C-BE32-E72D297353CC}">
              <c16:uniqueId val="{00000000-A403-477B-B9DD-1F173D552D89}"/>
            </c:ext>
          </c:extLst>
        </c:ser>
        <c:ser>
          <c:idx val="1"/>
          <c:order val="1"/>
          <c:tx>
            <c:strRef>
              <c:f>Φύλλο1!$C$1</c:f>
              <c:strCache>
                <c:ptCount val="1"/>
                <c:pt idx="0">
                  <c:v>Στήλη1</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c:v>
                </c:pt>
                <c:pt idx="2">
                  <c:v>Italy</c:v>
                </c:pt>
                <c:pt idx="3">
                  <c:v>Spain</c:v>
                </c:pt>
              </c:strCache>
            </c:strRef>
          </c:cat>
          <c:val>
            <c:numRef>
              <c:f>Φύλλο1!$C$2:$C$5</c:f>
              <c:numCache>
                <c:formatCode>General</c:formatCode>
                <c:ptCount val="4"/>
              </c:numCache>
            </c:numRef>
          </c:val>
          <c:extLst>
            <c:ext xmlns:c16="http://schemas.microsoft.com/office/drawing/2014/chart" uri="{C3380CC4-5D6E-409C-BE32-E72D297353CC}">
              <c16:uniqueId val="{00000001-A403-477B-B9DD-1F173D552D89}"/>
            </c:ext>
          </c:extLst>
        </c:ser>
        <c:ser>
          <c:idx val="2"/>
          <c:order val="2"/>
          <c:tx>
            <c:strRef>
              <c:f>Φύλλο1!$D$1</c:f>
              <c:strCache>
                <c:ptCount val="1"/>
                <c:pt idx="0">
                  <c:v>Στήλη2</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c:v>
                </c:pt>
                <c:pt idx="2">
                  <c:v>Italy</c:v>
                </c:pt>
                <c:pt idx="3">
                  <c:v>Spain</c:v>
                </c:pt>
              </c:strCache>
            </c:strRef>
          </c:cat>
          <c:val>
            <c:numRef>
              <c:f>Φύλλο1!$D$2:$D$5</c:f>
              <c:numCache>
                <c:formatCode>General</c:formatCode>
                <c:ptCount val="4"/>
              </c:numCache>
            </c:numRef>
          </c:val>
          <c:extLst>
            <c:ext xmlns:c16="http://schemas.microsoft.com/office/drawing/2014/chart" uri="{C3380CC4-5D6E-409C-BE32-E72D297353CC}">
              <c16:uniqueId val="{00000002-A403-477B-B9DD-1F173D552D89}"/>
            </c:ext>
          </c:extLst>
        </c:ser>
        <c:dLbls>
          <c:dLblPos val="outEnd"/>
          <c:showLegendKey val="0"/>
          <c:showVal val="1"/>
          <c:showCatName val="0"/>
          <c:showSerName val="0"/>
          <c:showPercent val="0"/>
          <c:showBubbleSize val="0"/>
        </c:dLbls>
        <c:gapWidth val="100"/>
        <c:overlap val="-24"/>
        <c:axId val="988555872"/>
        <c:axId val="988559616"/>
      </c:barChart>
      <c:catAx>
        <c:axId val="9885558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988559616"/>
        <c:crosses val="autoZero"/>
        <c:auto val="1"/>
        <c:lblAlgn val="ctr"/>
        <c:lblOffset val="100"/>
        <c:noMultiLvlLbl val="0"/>
      </c:catAx>
      <c:valAx>
        <c:axId val="9885596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988555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r>
              <a:rPr lang="en-US" sz="1400"/>
              <a:t>Share (%)of renewable energy</a:t>
            </a:r>
            <a:endParaRPr lang="el-GR" sz="1400"/>
          </a:p>
        </c:rich>
      </c:tx>
      <c:layout>
        <c:manualLayout>
          <c:xMode val="edge"/>
          <c:yMode val="edge"/>
          <c:x val="0.2525795679333574"/>
          <c:y val="2.117390990834781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Φύλλο1!$B$1</c:f>
              <c:strCache>
                <c:ptCount val="1"/>
                <c:pt idx="0">
                  <c:v>Σειρά 2</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Pt>
            <c:idx val="1"/>
            <c:invertIfNegative val="0"/>
            <c:bubble3D val="0"/>
            <c:spPr>
              <a:solidFill>
                <a:srgbClr val="5AA826"/>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2-6225-4C0A-8087-2F5ECDC85102}"/>
              </c:ext>
            </c:extLst>
          </c:dPt>
          <c:dPt>
            <c:idx val="2"/>
            <c:invertIfNegative val="0"/>
            <c:bubble3D val="0"/>
            <c:spPr>
              <a:solidFill>
                <a:srgbClr val="26AA68"/>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6225-4C0A-8087-2F5ECDC85102}"/>
              </c:ext>
            </c:extLst>
          </c:dPt>
          <c:dPt>
            <c:idx val="3"/>
            <c:invertIfNegative val="0"/>
            <c:bubble3D val="0"/>
            <c:spPr>
              <a:solidFill>
                <a:srgbClr val="30C4A1"/>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0-6225-4C0A-8087-2F5ECDC85102}"/>
              </c:ext>
            </c:extLst>
          </c:dPt>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c:v>
                </c:pt>
                <c:pt idx="2">
                  <c:v>Italy</c:v>
                </c:pt>
                <c:pt idx="3">
                  <c:v>Spain</c:v>
                </c:pt>
              </c:strCache>
            </c:strRef>
          </c:cat>
          <c:val>
            <c:numRef>
              <c:f>Φύλλο1!$B$2:$B$5</c:f>
              <c:numCache>
                <c:formatCode>General</c:formatCode>
                <c:ptCount val="4"/>
                <c:pt idx="0">
                  <c:v>12</c:v>
                </c:pt>
                <c:pt idx="1">
                  <c:v>18.5</c:v>
                </c:pt>
                <c:pt idx="2">
                  <c:v>17.3</c:v>
                </c:pt>
                <c:pt idx="3">
                  <c:v>17.3</c:v>
                </c:pt>
              </c:numCache>
            </c:numRef>
          </c:val>
          <c:extLst>
            <c:ext xmlns:c16="http://schemas.microsoft.com/office/drawing/2014/chart" uri="{C3380CC4-5D6E-409C-BE32-E72D297353CC}">
              <c16:uniqueId val="{00000000-6E1C-4C6F-9F03-B4560BEB78FD}"/>
            </c:ext>
          </c:extLst>
        </c:ser>
        <c:ser>
          <c:idx val="1"/>
          <c:order val="1"/>
          <c:tx>
            <c:strRef>
              <c:f>Φύλλο1!$C$1</c:f>
              <c:strCache>
                <c:ptCount val="1"/>
                <c:pt idx="0">
                  <c:v>Στήλη1</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c:v>
                </c:pt>
                <c:pt idx="2">
                  <c:v>Italy</c:v>
                </c:pt>
                <c:pt idx="3">
                  <c:v>Spain</c:v>
                </c:pt>
              </c:strCache>
            </c:strRef>
          </c:cat>
          <c:val>
            <c:numRef>
              <c:f>Φύλλο1!$C$2:$C$5</c:f>
              <c:numCache>
                <c:formatCode>General</c:formatCode>
                <c:ptCount val="4"/>
              </c:numCache>
            </c:numRef>
          </c:val>
          <c:extLst>
            <c:ext xmlns:c16="http://schemas.microsoft.com/office/drawing/2014/chart" uri="{C3380CC4-5D6E-409C-BE32-E72D297353CC}">
              <c16:uniqueId val="{00000001-6E1C-4C6F-9F03-B4560BEB78FD}"/>
            </c:ext>
          </c:extLst>
        </c:ser>
        <c:ser>
          <c:idx val="2"/>
          <c:order val="2"/>
          <c:tx>
            <c:strRef>
              <c:f>Φύλλο1!$D$1</c:f>
              <c:strCache>
                <c:ptCount val="1"/>
                <c:pt idx="0">
                  <c:v>Στήλη2</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Φύλλο1!$A$2:$A$5</c:f>
              <c:strCache>
                <c:ptCount val="4"/>
                <c:pt idx="0">
                  <c:v>Cyprus</c:v>
                </c:pt>
                <c:pt idx="1">
                  <c:v>Greece</c:v>
                </c:pt>
                <c:pt idx="2">
                  <c:v>Italy</c:v>
                </c:pt>
                <c:pt idx="3">
                  <c:v>Spain</c:v>
                </c:pt>
              </c:strCache>
            </c:strRef>
          </c:cat>
          <c:val>
            <c:numRef>
              <c:f>Φύλλο1!$D$2:$D$5</c:f>
              <c:numCache>
                <c:formatCode>General</c:formatCode>
                <c:ptCount val="4"/>
              </c:numCache>
            </c:numRef>
          </c:val>
          <c:extLst>
            <c:ext xmlns:c16="http://schemas.microsoft.com/office/drawing/2014/chart" uri="{C3380CC4-5D6E-409C-BE32-E72D297353CC}">
              <c16:uniqueId val="{00000002-6E1C-4C6F-9F03-B4560BEB78FD}"/>
            </c:ext>
          </c:extLst>
        </c:ser>
        <c:dLbls>
          <c:dLblPos val="outEnd"/>
          <c:showLegendKey val="0"/>
          <c:showVal val="1"/>
          <c:showCatName val="0"/>
          <c:showSerName val="0"/>
          <c:showPercent val="0"/>
          <c:showBubbleSize val="0"/>
        </c:dLbls>
        <c:gapWidth val="100"/>
        <c:overlap val="-24"/>
        <c:axId val="988555872"/>
        <c:axId val="988559616"/>
      </c:barChart>
      <c:catAx>
        <c:axId val="9885558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988559616"/>
        <c:crosses val="autoZero"/>
        <c:auto val="1"/>
        <c:lblAlgn val="ctr"/>
        <c:lblOffset val="100"/>
        <c:noMultiLvlLbl val="0"/>
      </c:catAx>
      <c:valAx>
        <c:axId val="9885596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988555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Cambria" panose="02040503050406030204" pitchFamily="18" charset="0"/>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4750E-6A98-4CE4-ABAF-5AF3D3EE8815}" type="datetimeFigureOut">
              <a:rPr lang="en-US" smtClean="0"/>
              <a:t>9/18/2023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16DC6-48BD-4180-87F8-441E70D97CB7}" type="slidenum">
              <a:rPr lang="en-US" smtClean="0"/>
              <a:t>‹#›</a:t>
            </a:fld>
            <a:endParaRPr lang="en-US"/>
          </a:p>
        </p:txBody>
      </p:sp>
    </p:spTree>
    <p:extLst>
      <p:ext uri="{BB962C8B-B14F-4D97-AF65-F5344CB8AC3E}">
        <p14:creationId xmlns:p14="http://schemas.microsoft.com/office/powerpoint/2010/main" val="304815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21</a:t>
            </a:fld>
            <a:endParaRPr lang="en-US"/>
          </a:p>
        </p:txBody>
      </p:sp>
    </p:spTree>
    <p:extLst>
      <p:ext uri="{BB962C8B-B14F-4D97-AF65-F5344CB8AC3E}">
        <p14:creationId xmlns:p14="http://schemas.microsoft.com/office/powerpoint/2010/main" val="237731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22</a:t>
            </a:fld>
            <a:endParaRPr lang="en-US"/>
          </a:p>
        </p:txBody>
      </p:sp>
    </p:spTree>
    <p:extLst>
      <p:ext uri="{BB962C8B-B14F-4D97-AF65-F5344CB8AC3E}">
        <p14:creationId xmlns:p14="http://schemas.microsoft.com/office/powerpoint/2010/main" val="113635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B4016DC6-48BD-4180-87F8-441E70D97CB7}" type="slidenum">
              <a:rPr lang="en-US" smtClean="0"/>
              <a:t>24</a:t>
            </a:fld>
            <a:endParaRPr lang="en-US"/>
          </a:p>
        </p:txBody>
      </p:sp>
    </p:spTree>
    <p:extLst>
      <p:ext uri="{BB962C8B-B14F-4D97-AF65-F5344CB8AC3E}">
        <p14:creationId xmlns:p14="http://schemas.microsoft.com/office/powerpoint/2010/main" val="36407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18/9/2023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18/9/2023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18/9/2023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18/9/2023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200329"/>
          </a:xfrm>
          <a:prstGeom prst="rect">
            <a:avLst/>
          </a:prstGeom>
          <a:noFill/>
        </p:spPr>
        <p:txBody>
          <a:bodyPr wrap="square">
            <a:spAutoFit/>
          </a:bodyPr>
          <a:lstStyle/>
          <a:p>
            <a:pPr algn="ctr"/>
            <a:r>
              <a:rPr kumimoji="0" lang="en-US"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Sustainable Development Goals (SDGs) in Agriculture</a:t>
            </a:r>
            <a:endParaRPr lang="en-US" sz="3600" dirty="0"/>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E9371-F1B1-4180-9E1C-0B191D5DD723}"/>
              </a:ext>
            </a:extLst>
          </p:cNvPr>
          <p:cNvSpPr>
            <a:spLocks noGrp="1"/>
          </p:cNvSpPr>
          <p:nvPr>
            <p:ph type="title"/>
          </p:nvPr>
        </p:nvSpPr>
        <p:spPr>
          <a:xfrm>
            <a:off x="1097280" y="236066"/>
            <a:ext cx="10058400" cy="1450757"/>
          </a:xfrm>
        </p:spPr>
        <p:txBody>
          <a:bodyPr>
            <a:normAutofit/>
          </a:bodyPr>
          <a:lstStyle/>
          <a:p>
            <a:pPr algn="ctr"/>
            <a:r>
              <a:rPr lang="en-US" sz="4400" dirty="0"/>
              <a:t>SDG 3: Good Health and Well-Being</a:t>
            </a:r>
          </a:p>
        </p:txBody>
      </p:sp>
      <p:sp>
        <p:nvSpPr>
          <p:cNvPr id="3" name="Θέση περιεχομένου 2">
            <a:extLst>
              <a:ext uri="{FF2B5EF4-FFF2-40B4-BE49-F238E27FC236}">
                <a16:creationId xmlns:a16="http://schemas.microsoft.com/office/drawing/2014/main" id="{82F6C9CB-ABAB-417D-8CE5-1470EDC75598}"/>
              </a:ext>
            </a:extLst>
          </p:cNvPr>
          <p:cNvSpPr>
            <a:spLocks noGrp="1"/>
          </p:cNvSpPr>
          <p:nvPr>
            <p:ph idx="1"/>
          </p:nvPr>
        </p:nvSpPr>
        <p:spPr>
          <a:xfrm>
            <a:off x="1097280" y="1845734"/>
            <a:ext cx="10383520" cy="4452196"/>
          </a:xfrm>
        </p:spPr>
        <p:txBody>
          <a:bodyPr>
            <a:normAutofit fontScale="85000" lnSpcReduction="20000"/>
          </a:bodyPr>
          <a:lstStyle/>
          <a:p>
            <a:r>
              <a:rPr lang="en-US" sz="2100" b="1" i="0" dirty="0">
                <a:solidFill>
                  <a:srgbClr val="339933"/>
                </a:solidFill>
                <a:effectLst/>
              </a:rPr>
              <a:t>SDG 3: Ensure healthy lives and promote well-being for all at all ages</a:t>
            </a:r>
          </a:p>
          <a:p>
            <a:r>
              <a:rPr lang="en-US" sz="2100" u="sng" dirty="0">
                <a:solidFill>
                  <a:srgbClr val="4D4D4D"/>
                </a:solidFill>
              </a:rPr>
              <a:t>Target </a:t>
            </a:r>
            <a:r>
              <a:rPr lang="en-US" sz="2100" i="0" u="sng" dirty="0">
                <a:solidFill>
                  <a:srgbClr val="4D4D4D"/>
                </a:solidFill>
                <a:effectLst/>
              </a:rPr>
              <a:t>3.9: </a:t>
            </a:r>
            <a:r>
              <a:rPr lang="en-US" sz="2100" b="0" i="1" dirty="0">
                <a:solidFill>
                  <a:srgbClr val="4D4D4D"/>
                </a:solidFill>
                <a:effectLst/>
              </a:rPr>
              <a:t>By 2030, substantially reduce the number of deaths and illnesses from hazardous chemicals and air, water and soil pollution and contamination.</a:t>
            </a:r>
          </a:p>
          <a:p>
            <a:pPr marL="0" indent="0" algn="just">
              <a:lnSpc>
                <a:spcPct val="130000"/>
              </a:lnSpc>
              <a:spcBef>
                <a:spcPts val="0"/>
              </a:spcBef>
              <a:spcAft>
                <a:spcPts val="0"/>
              </a:spcAft>
              <a:buNone/>
            </a:pPr>
            <a:endParaRPr lang="en-US" sz="2200" dirty="0"/>
          </a:p>
          <a:p>
            <a:pPr marL="0" indent="0" algn="just">
              <a:lnSpc>
                <a:spcPct val="130000"/>
              </a:lnSpc>
              <a:spcBef>
                <a:spcPts val="0"/>
              </a:spcBef>
              <a:spcAft>
                <a:spcPts val="0"/>
              </a:spcAft>
              <a:buNone/>
            </a:pPr>
            <a:r>
              <a:rPr lang="en-US" sz="2100" dirty="0"/>
              <a:t>The preventable number of deaths from the reduction of chemicals in the environment is estimated to be 1.6 million people.</a:t>
            </a:r>
          </a:p>
          <a:p>
            <a:pPr marL="0" indent="0" algn="just">
              <a:lnSpc>
                <a:spcPct val="130000"/>
              </a:lnSpc>
              <a:spcBef>
                <a:spcPts val="0"/>
              </a:spcBef>
              <a:spcAft>
                <a:spcPts val="0"/>
              </a:spcAft>
              <a:buNone/>
            </a:pPr>
            <a:endParaRPr lang="en-US" sz="2100" dirty="0"/>
          </a:p>
          <a:p>
            <a:pPr marL="0" indent="0" algn="just">
              <a:lnSpc>
                <a:spcPct val="130000"/>
              </a:lnSpc>
              <a:spcBef>
                <a:spcPts val="0"/>
              </a:spcBef>
              <a:spcAft>
                <a:spcPts val="0"/>
              </a:spcAft>
              <a:buNone/>
            </a:pPr>
            <a:r>
              <a:rPr lang="en-US" sz="2100" dirty="0"/>
              <a:t>The use of chemical substances and fertilizers can have severe environmental and health impacts, by contaminating food, freshwater sources and the air. The main pathway for the hazardous chemicals is through food and liquid intake. Causes of death are mainly attributed to cardiovascular diseases, chronic kidney disease and poisoning. </a:t>
            </a:r>
          </a:p>
          <a:p>
            <a:pPr marL="0" indent="0" algn="just">
              <a:lnSpc>
                <a:spcPct val="130000"/>
              </a:lnSpc>
              <a:spcBef>
                <a:spcPts val="0"/>
              </a:spcBef>
              <a:spcAft>
                <a:spcPts val="0"/>
              </a:spcAft>
              <a:buNone/>
            </a:pPr>
            <a:endParaRPr lang="en-US" sz="2100" dirty="0"/>
          </a:p>
          <a:p>
            <a:pPr marL="0" indent="0" algn="just">
              <a:lnSpc>
                <a:spcPct val="130000"/>
              </a:lnSpc>
              <a:spcBef>
                <a:spcPts val="0"/>
              </a:spcBef>
              <a:spcAft>
                <a:spcPts val="0"/>
              </a:spcAft>
              <a:buNone/>
            </a:pPr>
            <a:r>
              <a:rPr lang="en-US" sz="2100" dirty="0"/>
              <a:t>Animals pose the threat of transferring and spreading zoonotic diseases to human-beings that can severe impact on health and with some of them turning to be deadly (e.g. H1N1)</a:t>
            </a:r>
          </a:p>
          <a:p>
            <a:pPr marL="0" indent="0" algn="just">
              <a:lnSpc>
                <a:spcPct val="130000"/>
              </a:lnSpc>
              <a:spcBef>
                <a:spcPts val="0"/>
              </a:spcBef>
              <a:spcAft>
                <a:spcPts val="0"/>
              </a:spcAft>
              <a:buNone/>
            </a:pPr>
            <a:endParaRPr lang="en-US" sz="2100" dirty="0"/>
          </a:p>
        </p:txBody>
      </p:sp>
      <p:pic>
        <p:nvPicPr>
          <p:cNvPr id="4" name="Picture 2" descr="Sustainable Development Goal 3 - Wikipedia">
            <a:extLst>
              <a:ext uri="{FF2B5EF4-FFF2-40B4-BE49-F238E27FC236}">
                <a16:creationId xmlns:a16="http://schemas.microsoft.com/office/drawing/2014/main" id="{7E875A97-B281-493E-B731-AB6C787180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604500" y="918473"/>
            <a:ext cx="768350" cy="768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7987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E9371-F1B1-4180-9E1C-0B191D5DD723}"/>
              </a:ext>
            </a:extLst>
          </p:cNvPr>
          <p:cNvSpPr>
            <a:spLocks noGrp="1"/>
          </p:cNvSpPr>
          <p:nvPr>
            <p:ph type="title"/>
          </p:nvPr>
        </p:nvSpPr>
        <p:spPr/>
        <p:txBody>
          <a:bodyPr>
            <a:normAutofit/>
          </a:bodyPr>
          <a:lstStyle/>
          <a:p>
            <a:pPr algn="ctr"/>
            <a:r>
              <a:rPr lang="en-US" sz="4400" dirty="0"/>
              <a:t>Goal 3: Good Health and Well-Being</a:t>
            </a:r>
          </a:p>
        </p:txBody>
      </p:sp>
      <p:sp>
        <p:nvSpPr>
          <p:cNvPr id="3" name="Θέση περιεχομένου 2">
            <a:extLst>
              <a:ext uri="{FF2B5EF4-FFF2-40B4-BE49-F238E27FC236}">
                <a16:creationId xmlns:a16="http://schemas.microsoft.com/office/drawing/2014/main" id="{82F6C9CB-ABAB-417D-8CE5-1470EDC75598}"/>
              </a:ext>
            </a:extLst>
          </p:cNvPr>
          <p:cNvSpPr>
            <a:spLocks noGrp="1"/>
          </p:cNvSpPr>
          <p:nvPr>
            <p:ph idx="1"/>
          </p:nvPr>
        </p:nvSpPr>
        <p:spPr>
          <a:xfrm>
            <a:off x="1097280" y="1845734"/>
            <a:ext cx="10058400" cy="4360756"/>
          </a:xfrm>
        </p:spPr>
        <p:txBody>
          <a:bodyPr>
            <a:normAutofit lnSpcReduction="10000"/>
          </a:bodyPr>
          <a:lstStyle/>
          <a:p>
            <a:pPr marL="0" indent="0" algn="just">
              <a:lnSpc>
                <a:spcPct val="130000"/>
              </a:lnSpc>
              <a:spcBef>
                <a:spcPts val="0"/>
              </a:spcBef>
              <a:spcAft>
                <a:spcPts val="0"/>
              </a:spcAft>
              <a:buNone/>
            </a:pPr>
            <a:r>
              <a:rPr lang="en-US" sz="2000" dirty="0"/>
              <a:t>Agriculture practices can influence the safety of the food supply. Implementing proper agricultural practices and food safety measures during production, processing and distribution is essential to avoid the spread of diseases and promote public health. Protective measures include:</a:t>
            </a:r>
          </a:p>
          <a:p>
            <a:pPr marL="457200" indent="-457200" algn="just">
              <a:lnSpc>
                <a:spcPct val="130000"/>
              </a:lnSpc>
              <a:spcBef>
                <a:spcPts val="0"/>
              </a:spcBef>
              <a:spcAft>
                <a:spcPts val="0"/>
              </a:spcAft>
              <a:buFont typeface="+mj-lt"/>
              <a:buAutoNum type="arabicPeriod"/>
            </a:pPr>
            <a:r>
              <a:rPr lang="en-US" dirty="0"/>
              <a:t>Minimize pesticide use by practicing integrated pest management</a:t>
            </a:r>
          </a:p>
          <a:p>
            <a:pPr marL="457200" indent="-457200" algn="just">
              <a:lnSpc>
                <a:spcPct val="130000"/>
              </a:lnSpc>
              <a:spcBef>
                <a:spcPts val="0"/>
              </a:spcBef>
              <a:spcAft>
                <a:spcPts val="0"/>
              </a:spcAft>
              <a:buFont typeface="+mj-lt"/>
              <a:buAutoNum type="arabicPeriod"/>
            </a:pPr>
            <a:r>
              <a:rPr lang="en-US" dirty="0"/>
              <a:t>Implement practices that optimize the use of fertilizers and prevent water contamination, such as precision farming  and slow release fertilizers</a:t>
            </a:r>
            <a:endParaRPr lang="en-US" sz="2000" dirty="0"/>
          </a:p>
          <a:p>
            <a:pPr marL="457200" indent="-457200" algn="just">
              <a:lnSpc>
                <a:spcPct val="130000"/>
              </a:lnSpc>
              <a:spcBef>
                <a:spcPts val="0"/>
              </a:spcBef>
              <a:spcAft>
                <a:spcPts val="0"/>
              </a:spcAft>
              <a:buFont typeface="+mj-lt"/>
              <a:buAutoNum type="arabicPeriod"/>
            </a:pPr>
            <a:r>
              <a:rPr lang="en-US" dirty="0"/>
              <a:t>Provide access to healthcare services, and address occupational health risks in the agricultural sector </a:t>
            </a:r>
          </a:p>
          <a:p>
            <a:pPr marL="457200" indent="-457200" algn="just">
              <a:lnSpc>
                <a:spcPct val="130000"/>
              </a:lnSpc>
              <a:spcBef>
                <a:spcPts val="0"/>
              </a:spcBef>
              <a:spcAft>
                <a:spcPts val="0"/>
              </a:spcAft>
              <a:buFont typeface="+mj-lt"/>
              <a:buAutoNum type="arabicPeriod"/>
            </a:pPr>
            <a:r>
              <a:rPr lang="en-US" dirty="0"/>
              <a:t>Promote the importance of sanitation for the humans and livestock to prevent the spread of diseases</a:t>
            </a:r>
          </a:p>
        </p:txBody>
      </p:sp>
      <p:pic>
        <p:nvPicPr>
          <p:cNvPr id="4" name="Picture 2" descr="Sustainable Development Goal 3 - Wikipedia">
            <a:extLst>
              <a:ext uri="{FF2B5EF4-FFF2-40B4-BE49-F238E27FC236}">
                <a16:creationId xmlns:a16="http://schemas.microsoft.com/office/drawing/2014/main" id="{7E875A97-B281-493E-B731-AB6C7871802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591800" y="905773"/>
            <a:ext cx="781050" cy="781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4965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C1AAF-5F76-4F72-9965-8FE345BBD8F7}"/>
              </a:ext>
            </a:extLst>
          </p:cNvPr>
          <p:cNvSpPr>
            <a:spLocks noGrp="1"/>
          </p:cNvSpPr>
          <p:nvPr>
            <p:ph type="title"/>
          </p:nvPr>
        </p:nvSpPr>
        <p:spPr>
          <a:xfrm>
            <a:off x="2989580" y="208000"/>
            <a:ext cx="10058400" cy="1450757"/>
          </a:xfrm>
        </p:spPr>
        <p:txBody>
          <a:bodyPr>
            <a:normAutofit/>
          </a:bodyPr>
          <a:lstStyle/>
          <a:p>
            <a:r>
              <a:rPr lang="en-US" sz="4400" dirty="0"/>
              <a:t>SDG 5: Gender Equality</a:t>
            </a:r>
          </a:p>
        </p:txBody>
      </p:sp>
      <p:sp>
        <p:nvSpPr>
          <p:cNvPr id="3" name="Θέση περιεχομένου 2">
            <a:extLst>
              <a:ext uri="{FF2B5EF4-FFF2-40B4-BE49-F238E27FC236}">
                <a16:creationId xmlns:a16="http://schemas.microsoft.com/office/drawing/2014/main" id="{AA02AEC6-2A5B-4FC1-ABDA-C0D91D85302D}"/>
              </a:ext>
            </a:extLst>
          </p:cNvPr>
          <p:cNvSpPr>
            <a:spLocks noGrp="1"/>
          </p:cNvSpPr>
          <p:nvPr>
            <p:ph idx="1"/>
          </p:nvPr>
        </p:nvSpPr>
        <p:spPr/>
        <p:txBody>
          <a:bodyPr>
            <a:normAutofit/>
          </a:bodyPr>
          <a:lstStyle/>
          <a:p>
            <a:r>
              <a:rPr lang="en-US" sz="2000" b="1" dirty="0">
                <a:solidFill>
                  <a:srgbClr val="FF0000"/>
                </a:solidFill>
              </a:rPr>
              <a:t>SDG 5: Achieve gender equality and empower all women and </a:t>
            </a:r>
            <a:r>
              <a:rPr lang="en-US" sz="2000" b="1" dirty="0" smtClean="0">
                <a:solidFill>
                  <a:srgbClr val="FF0000"/>
                </a:solidFill>
              </a:rPr>
              <a:t>girls</a:t>
            </a:r>
          </a:p>
          <a:p>
            <a:endParaRPr lang="en-US" sz="2000" b="1" dirty="0">
              <a:solidFill>
                <a:srgbClr val="FF0000"/>
              </a:solidFill>
            </a:endParaRPr>
          </a:p>
          <a:p>
            <a:pPr>
              <a:lnSpc>
                <a:spcPct val="110000"/>
              </a:lnSpc>
              <a:spcBef>
                <a:spcPts val="0"/>
              </a:spcBef>
              <a:spcAft>
                <a:spcPts val="0"/>
              </a:spcAft>
            </a:pPr>
            <a:r>
              <a:rPr lang="en-US" sz="1800" dirty="0"/>
              <a:t>Gender equality refers to </a:t>
            </a:r>
            <a:r>
              <a:rPr lang="en-US" sz="1800" b="1" dirty="0"/>
              <a:t>the equal rights and opportunities of women and men and of girls and boys</a:t>
            </a:r>
            <a:r>
              <a:rPr lang="en-US" sz="1800" dirty="0"/>
              <a:t>, to live without discrimination including workplace or any violence. Its vital to empower women to participate in leadership positions at all levels of decision making (political, social and economical</a:t>
            </a:r>
            <a:r>
              <a:rPr lang="en-US" sz="1800" dirty="0" smtClean="0"/>
              <a:t>). </a:t>
            </a:r>
          </a:p>
          <a:p>
            <a:pPr>
              <a:lnSpc>
                <a:spcPct val="110000"/>
              </a:lnSpc>
              <a:spcBef>
                <a:spcPts val="0"/>
              </a:spcBef>
              <a:spcAft>
                <a:spcPts val="0"/>
              </a:spcAft>
            </a:pPr>
            <a:endParaRPr lang="en-US" sz="1800" dirty="0" smtClean="0"/>
          </a:p>
          <a:p>
            <a:pPr marL="266700" indent="-266700">
              <a:lnSpc>
                <a:spcPct val="110000"/>
              </a:lnSpc>
              <a:spcBef>
                <a:spcPts val="0"/>
              </a:spcBef>
              <a:spcAft>
                <a:spcPts val="0"/>
              </a:spcAft>
              <a:buClr>
                <a:srgbClr val="FF0000"/>
              </a:buClr>
              <a:buFont typeface="Wingdings" panose="05000000000000000000" pitchFamily="2" charset="2"/>
              <a:buChar char="q"/>
            </a:pPr>
            <a:r>
              <a:rPr lang="en-US" sz="1800" dirty="0" smtClean="0"/>
              <a:t>Women </a:t>
            </a:r>
            <a:r>
              <a:rPr lang="en-US" sz="1800" dirty="0"/>
              <a:t>earn 77 cent for every dollar a man gets for the same </a:t>
            </a:r>
            <a:r>
              <a:rPr lang="en-US" sz="1800" dirty="0" smtClean="0"/>
              <a:t>work</a:t>
            </a:r>
          </a:p>
          <a:p>
            <a:pPr marL="266700" indent="-266700">
              <a:lnSpc>
                <a:spcPct val="110000"/>
              </a:lnSpc>
              <a:spcBef>
                <a:spcPts val="0"/>
              </a:spcBef>
              <a:spcAft>
                <a:spcPts val="0"/>
              </a:spcAft>
              <a:buClr>
                <a:srgbClr val="FF0000"/>
              </a:buClr>
              <a:buFont typeface="Wingdings" panose="05000000000000000000" pitchFamily="2" charset="2"/>
              <a:buChar char="q"/>
            </a:pPr>
            <a:endParaRPr lang="en-US" sz="1800" dirty="0"/>
          </a:p>
          <a:p>
            <a:pPr marL="266700" indent="-266700">
              <a:lnSpc>
                <a:spcPct val="110000"/>
              </a:lnSpc>
              <a:spcBef>
                <a:spcPts val="0"/>
              </a:spcBef>
              <a:spcAft>
                <a:spcPts val="0"/>
              </a:spcAft>
              <a:buClr>
                <a:srgbClr val="FF0000"/>
              </a:buClr>
              <a:buFont typeface="Wingdings" panose="05000000000000000000" pitchFamily="2" charset="2"/>
              <a:buChar char="q"/>
            </a:pPr>
            <a:r>
              <a:rPr lang="en-US" sz="1800" dirty="0"/>
              <a:t>Women represent just 13% of agricultural </a:t>
            </a:r>
            <a:r>
              <a:rPr lang="en-US" sz="1800" dirty="0" smtClean="0"/>
              <a:t>landowners</a:t>
            </a:r>
          </a:p>
          <a:p>
            <a:pPr marL="266700" indent="-266700">
              <a:lnSpc>
                <a:spcPct val="110000"/>
              </a:lnSpc>
              <a:spcBef>
                <a:spcPts val="0"/>
              </a:spcBef>
              <a:spcAft>
                <a:spcPts val="0"/>
              </a:spcAft>
              <a:buClr>
                <a:srgbClr val="FF0000"/>
              </a:buClr>
              <a:buFont typeface="Wingdings" panose="05000000000000000000" pitchFamily="2" charset="2"/>
              <a:buChar char="q"/>
            </a:pPr>
            <a:endParaRPr lang="en-US" sz="1800" dirty="0"/>
          </a:p>
          <a:p>
            <a:pPr marL="266700" indent="-266700">
              <a:lnSpc>
                <a:spcPct val="110000"/>
              </a:lnSpc>
              <a:spcBef>
                <a:spcPts val="0"/>
              </a:spcBef>
              <a:spcAft>
                <a:spcPts val="0"/>
              </a:spcAft>
              <a:buClr>
                <a:srgbClr val="FF0000"/>
              </a:buClr>
              <a:buFont typeface="Wingdings" panose="05000000000000000000" pitchFamily="2" charset="2"/>
              <a:buChar char="q"/>
            </a:pPr>
            <a:r>
              <a:rPr lang="en-US" sz="1800" dirty="0"/>
              <a:t>Two thirds of developing countries have achieved gender parity in primary </a:t>
            </a:r>
            <a:r>
              <a:rPr lang="en-US" sz="1800" dirty="0" smtClean="0"/>
              <a:t>education</a:t>
            </a:r>
            <a:endParaRPr lang="en-US" sz="1800" dirty="0"/>
          </a:p>
        </p:txBody>
      </p:sp>
      <p:pic>
        <p:nvPicPr>
          <p:cNvPr id="4" name="Εικόνα 3">
            <a:extLst>
              <a:ext uri="{FF2B5EF4-FFF2-40B4-BE49-F238E27FC236}">
                <a16:creationId xmlns:a16="http://schemas.microsoft.com/office/drawing/2014/main" id="{6ADFFDFF-D645-435C-BF8C-BCF3D8D9D1FD}"/>
              </a:ext>
            </a:extLst>
          </p:cNvPr>
          <p:cNvPicPr>
            <a:picLocks noChangeAspect="1"/>
          </p:cNvPicPr>
          <p:nvPr/>
        </p:nvPicPr>
        <p:blipFill>
          <a:blip r:embed="rId2"/>
          <a:stretch>
            <a:fillRect/>
          </a:stretch>
        </p:blipFill>
        <p:spPr>
          <a:xfrm>
            <a:off x="9298379" y="636201"/>
            <a:ext cx="1022556" cy="1022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977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C1AAF-5F76-4F72-9965-8FE345BBD8F7}"/>
              </a:ext>
            </a:extLst>
          </p:cNvPr>
          <p:cNvSpPr>
            <a:spLocks noGrp="1"/>
          </p:cNvSpPr>
          <p:nvPr>
            <p:ph type="title"/>
          </p:nvPr>
        </p:nvSpPr>
        <p:spPr>
          <a:xfrm>
            <a:off x="1097280" y="286603"/>
            <a:ext cx="10058400" cy="1275497"/>
          </a:xfrm>
        </p:spPr>
        <p:txBody>
          <a:bodyPr>
            <a:normAutofit/>
          </a:bodyPr>
          <a:lstStyle/>
          <a:p>
            <a:pPr algn="ctr"/>
            <a:r>
              <a:rPr lang="en-US" sz="4400" dirty="0"/>
              <a:t>SDG 5: Agriculture Contribution</a:t>
            </a:r>
          </a:p>
        </p:txBody>
      </p:sp>
      <p:sp>
        <p:nvSpPr>
          <p:cNvPr id="3" name="Θέση περιεχομένου 2">
            <a:extLst>
              <a:ext uri="{FF2B5EF4-FFF2-40B4-BE49-F238E27FC236}">
                <a16:creationId xmlns:a16="http://schemas.microsoft.com/office/drawing/2014/main" id="{AA02AEC6-2A5B-4FC1-ABDA-C0D91D85302D}"/>
              </a:ext>
            </a:extLst>
          </p:cNvPr>
          <p:cNvSpPr>
            <a:spLocks noGrp="1"/>
          </p:cNvSpPr>
          <p:nvPr>
            <p:ph idx="1"/>
          </p:nvPr>
        </p:nvSpPr>
        <p:spPr>
          <a:xfrm>
            <a:off x="1097280" y="2081386"/>
            <a:ext cx="10058400" cy="4023360"/>
          </a:xfrm>
        </p:spPr>
        <p:txBody>
          <a:bodyPr>
            <a:normAutofit/>
          </a:bodyPr>
          <a:lstStyle/>
          <a:p>
            <a:pPr marL="266700" indent="-266700" algn="just">
              <a:lnSpc>
                <a:spcPct val="100000"/>
              </a:lnSpc>
              <a:spcBef>
                <a:spcPts val="0"/>
              </a:spcBef>
              <a:spcAft>
                <a:spcPts val="0"/>
              </a:spcAft>
              <a:buClr>
                <a:srgbClr val="FF0000"/>
              </a:buClr>
              <a:buFont typeface="Wingdings" panose="05000000000000000000" pitchFamily="2" charset="2"/>
              <a:buChar char="q"/>
            </a:pPr>
            <a:r>
              <a:rPr lang="en-US" dirty="0" smtClean="0"/>
              <a:t>It has </a:t>
            </a:r>
            <a:r>
              <a:rPr lang="en-US" dirty="0"/>
              <a:t>estimated that women can increase yield productivity by 20-30% if they were provided with the same access to economic and agriculture resources with men. </a:t>
            </a:r>
            <a:endParaRPr lang="en-US" dirty="0" smtClean="0"/>
          </a:p>
          <a:p>
            <a:pPr marL="266700" indent="-266700" algn="just">
              <a:lnSpc>
                <a:spcPct val="100000"/>
              </a:lnSpc>
              <a:spcBef>
                <a:spcPts val="0"/>
              </a:spcBef>
              <a:spcAft>
                <a:spcPts val="0"/>
              </a:spcAft>
              <a:buClr>
                <a:srgbClr val="FF0000"/>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FF0000"/>
              </a:buClr>
              <a:buFont typeface="Wingdings" panose="05000000000000000000" pitchFamily="2" charset="2"/>
              <a:buChar char="q"/>
            </a:pPr>
            <a:r>
              <a:rPr lang="en-US" dirty="0"/>
              <a:t>Gender equality encourages young women and girls to pursue careers in agriculture and agribusiness, contributing to the sector's vitality and innovation</a:t>
            </a:r>
            <a:r>
              <a:rPr lang="en-US" dirty="0" smtClean="0"/>
              <a:t>.</a:t>
            </a:r>
          </a:p>
          <a:p>
            <a:pPr marL="266700" indent="-266700" algn="just">
              <a:lnSpc>
                <a:spcPct val="100000"/>
              </a:lnSpc>
              <a:spcBef>
                <a:spcPts val="0"/>
              </a:spcBef>
              <a:spcAft>
                <a:spcPts val="0"/>
              </a:spcAft>
              <a:buClr>
                <a:srgbClr val="FF0000"/>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FF0000"/>
              </a:buClr>
              <a:buFont typeface="Wingdings" panose="05000000000000000000" pitchFamily="2" charset="2"/>
              <a:buChar char="q"/>
            </a:pPr>
            <a:r>
              <a:rPr lang="en-US" dirty="0"/>
              <a:t>Women often have traditional knowledge and practices related to sustainable agriculture, seed saving, weather patterns and natural resource management. By that they can help improve the resilience of agricultural systems. </a:t>
            </a:r>
          </a:p>
        </p:txBody>
      </p:sp>
      <p:pic>
        <p:nvPicPr>
          <p:cNvPr id="4" name="Εικόνα 3">
            <a:extLst>
              <a:ext uri="{FF2B5EF4-FFF2-40B4-BE49-F238E27FC236}">
                <a16:creationId xmlns:a16="http://schemas.microsoft.com/office/drawing/2014/main" id="{6ADFFDFF-D645-435C-BF8C-BCF3D8D9D1FD}"/>
              </a:ext>
            </a:extLst>
          </p:cNvPr>
          <p:cNvPicPr>
            <a:picLocks noChangeAspect="1"/>
          </p:cNvPicPr>
          <p:nvPr/>
        </p:nvPicPr>
        <p:blipFill>
          <a:blip r:embed="rId2"/>
          <a:stretch>
            <a:fillRect/>
          </a:stretch>
        </p:blipFill>
        <p:spPr>
          <a:xfrm>
            <a:off x="10055299" y="681429"/>
            <a:ext cx="1005131" cy="1005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956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8C1AAF-5F76-4F72-9965-8FE345BBD8F7}"/>
              </a:ext>
            </a:extLst>
          </p:cNvPr>
          <p:cNvSpPr>
            <a:spLocks noGrp="1"/>
          </p:cNvSpPr>
          <p:nvPr>
            <p:ph type="title"/>
          </p:nvPr>
        </p:nvSpPr>
        <p:spPr>
          <a:xfrm>
            <a:off x="1097280" y="286603"/>
            <a:ext cx="10058400" cy="1275497"/>
          </a:xfrm>
        </p:spPr>
        <p:txBody>
          <a:bodyPr>
            <a:normAutofit/>
          </a:bodyPr>
          <a:lstStyle/>
          <a:p>
            <a:pPr algn="ctr"/>
            <a:r>
              <a:rPr lang="en-US" sz="4400" dirty="0"/>
              <a:t>SDG 5: Agriculture Contribution</a:t>
            </a:r>
          </a:p>
        </p:txBody>
      </p:sp>
      <p:sp>
        <p:nvSpPr>
          <p:cNvPr id="3" name="Θέση περιεχομένου 2">
            <a:extLst>
              <a:ext uri="{FF2B5EF4-FFF2-40B4-BE49-F238E27FC236}">
                <a16:creationId xmlns:a16="http://schemas.microsoft.com/office/drawing/2014/main" id="{AA02AEC6-2A5B-4FC1-ABDA-C0D91D85302D}"/>
              </a:ext>
            </a:extLst>
          </p:cNvPr>
          <p:cNvSpPr>
            <a:spLocks noGrp="1"/>
          </p:cNvSpPr>
          <p:nvPr>
            <p:ph idx="1"/>
          </p:nvPr>
        </p:nvSpPr>
        <p:spPr/>
        <p:txBody>
          <a:bodyPr>
            <a:normAutofit/>
          </a:bodyPr>
          <a:lstStyle/>
          <a:p>
            <a:pPr marL="0" indent="0">
              <a:buNone/>
            </a:pPr>
            <a:r>
              <a:rPr lang="en-US" b="1" u="sng" dirty="0" smtClean="0"/>
              <a:t>What </a:t>
            </a:r>
            <a:r>
              <a:rPr lang="en-US" b="1" u="sng" dirty="0"/>
              <a:t>can be done?</a:t>
            </a:r>
          </a:p>
          <a:p>
            <a:pPr marL="361950" indent="-361950">
              <a:buClr>
                <a:srgbClr val="FF0000"/>
              </a:buClr>
              <a:buFont typeface="Wingdings" panose="05000000000000000000" pitchFamily="2" charset="2"/>
              <a:buChar char="q"/>
            </a:pPr>
            <a:r>
              <a:rPr lang="en-US" b="1" dirty="0">
                <a:solidFill>
                  <a:srgbClr val="FF0000"/>
                </a:solidFill>
              </a:rPr>
              <a:t>Develop</a:t>
            </a:r>
            <a:r>
              <a:rPr lang="en-US" dirty="0"/>
              <a:t> and</a:t>
            </a:r>
            <a:r>
              <a:rPr lang="en-US" b="1" dirty="0">
                <a:solidFill>
                  <a:srgbClr val="FF0000"/>
                </a:solidFill>
              </a:rPr>
              <a:t> implement </a:t>
            </a:r>
            <a:r>
              <a:rPr lang="en-US" dirty="0"/>
              <a:t>gender-responsive agricultural policies that address women's needs and rights</a:t>
            </a:r>
            <a:r>
              <a:rPr lang="en-US" dirty="0" smtClean="0"/>
              <a:t>.</a:t>
            </a:r>
          </a:p>
          <a:p>
            <a:pPr marL="361950" indent="-361950">
              <a:buClr>
                <a:srgbClr val="FF0000"/>
              </a:buClr>
              <a:buFont typeface="Wingdings" panose="05000000000000000000" pitchFamily="2" charset="2"/>
              <a:buChar char="q"/>
            </a:pPr>
            <a:endParaRPr lang="en-US" b="1" dirty="0">
              <a:solidFill>
                <a:srgbClr val="FF0000"/>
              </a:solidFill>
            </a:endParaRPr>
          </a:p>
          <a:p>
            <a:pPr marL="361950" indent="-361950">
              <a:buClr>
                <a:srgbClr val="FF0000"/>
              </a:buClr>
              <a:buFont typeface="Wingdings" panose="05000000000000000000" pitchFamily="2" charset="2"/>
              <a:buChar char="q"/>
            </a:pPr>
            <a:r>
              <a:rPr lang="en-US" b="1" dirty="0">
                <a:solidFill>
                  <a:srgbClr val="FF0000"/>
                </a:solidFill>
              </a:rPr>
              <a:t>Facilitate women's access </a:t>
            </a:r>
            <a:r>
              <a:rPr lang="en-US" dirty="0"/>
              <a:t>to markets, financial services, processing facilities, and value chains, enabling them to earn fair prices for their products</a:t>
            </a:r>
            <a:r>
              <a:rPr lang="en-US" dirty="0" smtClean="0"/>
              <a:t>.</a:t>
            </a:r>
          </a:p>
          <a:p>
            <a:pPr marL="361950" indent="-361950">
              <a:buClr>
                <a:srgbClr val="FF0000"/>
              </a:buClr>
              <a:buFont typeface="Wingdings" panose="05000000000000000000" pitchFamily="2" charset="2"/>
              <a:buChar char="q"/>
            </a:pPr>
            <a:endParaRPr lang="en-US" dirty="0"/>
          </a:p>
          <a:p>
            <a:pPr marL="361950" indent="-361950">
              <a:buClr>
                <a:srgbClr val="FF0000"/>
              </a:buClr>
              <a:buFont typeface="Wingdings" panose="05000000000000000000" pitchFamily="2" charset="2"/>
              <a:buChar char="q"/>
            </a:pPr>
            <a:r>
              <a:rPr lang="en-US" b="1" dirty="0">
                <a:solidFill>
                  <a:srgbClr val="FF0000"/>
                </a:solidFill>
              </a:rPr>
              <a:t>Raise awareness </a:t>
            </a:r>
            <a:r>
              <a:rPr lang="en-US" dirty="0"/>
              <a:t>and work to reduce gender-based violence in agricultural communities, creating safe and respectful environments for women</a:t>
            </a:r>
          </a:p>
        </p:txBody>
      </p:sp>
      <p:pic>
        <p:nvPicPr>
          <p:cNvPr id="4" name="Εικόνα 3">
            <a:extLst>
              <a:ext uri="{FF2B5EF4-FFF2-40B4-BE49-F238E27FC236}">
                <a16:creationId xmlns:a16="http://schemas.microsoft.com/office/drawing/2014/main" id="{6ADFFDFF-D645-435C-BF8C-BCF3D8D9D1FD}"/>
              </a:ext>
            </a:extLst>
          </p:cNvPr>
          <p:cNvPicPr>
            <a:picLocks noChangeAspect="1"/>
          </p:cNvPicPr>
          <p:nvPr/>
        </p:nvPicPr>
        <p:blipFill>
          <a:blip r:embed="rId2"/>
          <a:stretch>
            <a:fillRect/>
          </a:stretch>
        </p:blipFill>
        <p:spPr>
          <a:xfrm>
            <a:off x="10055299" y="681429"/>
            <a:ext cx="1005131" cy="1005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137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D933F-7615-47BF-BE9C-A0344EC28781}"/>
              </a:ext>
            </a:extLst>
          </p:cNvPr>
          <p:cNvSpPr>
            <a:spLocks noGrp="1"/>
          </p:cNvSpPr>
          <p:nvPr>
            <p:ph type="title"/>
          </p:nvPr>
        </p:nvSpPr>
        <p:spPr>
          <a:xfrm>
            <a:off x="982980" y="219293"/>
            <a:ext cx="10058400" cy="1450757"/>
          </a:xfrm>
        </p:spPr>
        <p:txBody>
          <a:bodyPr>
            <a:normAutofit/>
          </a:bodyPr>
          <a:lstStyle/>
          <a:p>
            <a:pPr algn="ctr"/>
            <a:r>
              <a:rPr lang="en-US" sz="4400" dirty="0"/>
              <a:t>SDG 6:	Clean Water and Sanitation</a:t>
            </a:r>
          </a:p>
        </p:txBody>
      </p:sp>
      <p:sp>
        <p:nvSpPr>
          <p:cNvPr id="3" name="Θέση περιεχομένου 2">
            <a:extLst>
              <a:ext uri="{FF2B5EF4-FFF2-40B4-BE49-F238E27FC236}">
                <a16:creationId xmlns:a16="http://schemas.microsoft.com/office/drawing/2014/main" id="{B5AED113-B7D8-4C5F-B96E-EF61E209DB1C}"/>
              </a:ext>
            </a:extLst>
          </p:cNvPr>
          <p:cNvSpPr>
            <a:spLocks noGrp="1"/>
          </p:cNvSpPr>
          <p:nvPr>
            <p:ph idx="1"/>
          </p:nvPr>
        </p:nvSpPr>
        <p:spPr>
          <a:xfrm>
            <a:off x="1097280" y="1845734"/>
            <a:ext cx="10529570" cy="4023360"/>
          </a:xfrm>
        </p:spPr>
        <p:txBody>
          <a:bodyPr>
            <a:normAutofit fontScale="92500" lnSpcReduction="20000"/>
          </a:bodyPr>
          <a:lstStyle/>
          <a:p>
            <a:r>
              <a:rPr lang="en-US" b="1" dirty="0">
                <a:solidFill>
                  <a:srgbClr val="00ADD8"/>
                </a:solidFill>
              </a:rPr>
              <a:t>SDG6: Ensure availability and sustainable management of water and sanitation for all.</a:t>
            </a:r>
          </a:p>
          <a:p>
            <a:pPr algn="just">
              <a:lnSpc>
                <a:spcPct val="100000"/>
              </a:lnSpc>
              <a:spcBef>
                <a:spcPts val="0"/>
              </a:spcBef>
              <a:spcAft>
                <a:spcPts val="0"/>
              </a:spcAft>
            </a:pPr>
            <a:r>
              <a:rPr lang="en-US" dirty="0" smtClean="0"/>
              <a:t> </a:t>
            </a:r>
            <a:endParaRPr lang="en-US" dirty="0"/>
          </a:p>
          <a:p>
            <a:pPr marL="266700" indent="-266700" algn="just">
              <a:lnSpc>
                <a:spcPct val="100000"/>
              </a:lnSpc>
              <a:spcBef>
                <a:spcPts val="0"/>
              </a:spcBef>
              <a:spcAft>
                <a:spcPts val="0"/>
              </a:spcAft>
              <a:buClr>
                <a:srgbClr val="00ADD8"/>
              </a:buClr>
              <a:buFont typeface="Wingdings" panose="05000000000000000000" pitchFamily="2" charset="2"/>
              <a:buChar char="q"/>
            </a:pPr>
            <a:r>
              <a:rPr lang="en-US" dirty="0"/>
              <a:t>The sector accounts for </a:t>
            </a:r>
            <a:r>
              <a:rPr lang="en-US" b="1" dirty="0">
                <a:solidFill>
                  <a:schemeClr val="accent6">
                    <a:lumMod val="50000"/>
                  </a:schemeClr>
                </a:solidFill>
              </a:rPr>
              <a:t>70% of global water with</a:t>
            </a:r>
            <a:r>
              <a:rPr lang="en-US" dirty="0"/>
              <a:t>drawal. As food production demand is expected to increase up to 70% by 2050, securing water resources is crucial. </a:t>
            </a:r>
            <a:endParaRPr lang="en-US" dirty="0" smtClean="0"/>
          </a:p>
          <a:p>
            <a:pPr marL="266700" indent="-266700" algn="just">
              <a:lnSpc>
                <a:spcPct val="100000"/>
              </a:lnSpc>
              <a:spcBef>
                <a:spcPts val="0"/>
              </a:spcBef>
              <a:spcAft>
                <a:spcPts val="0"/>
              </a:spcAft>
              <a:buClr>
                <a:srgbClr val="00ADD8"/>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00ADD8"/>
              </a:buClr>
              <a:buFont typeface="Wingdings" panose="05000000000000000000" pitchFamily="2" charset="2"/>
              <a:buChar char="q"/>
            </a:pPr>
            <a:r>
              <a:rPr lang="en-US" dirty="0" smtClean="0"/>
              <a:t>The </a:t>
            </a:r>
            <a:r>
              <a:rPr lang="en-US" dirty="0"/>
              <a:t>use of fertilizers, pesticides and other agrochemicals, is a serious threat for water bodies. If not managed properly, they can leach to groundwater or surface waters affecting humans and the environment. </a:t>
            </a:r>
            <a:endParaRPr lang="en-US" dirty="0" smtClean="0"/>
          </a:p>
          <a:p>
            <a:pPr marL="266700" indent="-266700" algn="just">
              <a:lnSpc>
                <a:spcPct val="100000"/>
              </a:lnSpc>
              <a:spcBef>
                <a:spcPts val="0"/>
              </a:spcBef>
              <a:spcAft>
                <a:spcPts val="0"/>
              </a:spcAft>
              <a:buClr>
                <a:srgbClr val="00ADD8"/>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00ADD8"/>
              </a:buClr>
              <a:buFont typeface="Wingdings" panose="05000000000000000000" pitchFamily="2" charset="2"/>
              <a:buChar char="q"/>
            </a:pPr>
            <a:r>
              <a:rPr lang="en-US" dirty="0" smtClean="0"/>
              <a:t>Farmers </a:t>
            </a:r>
            <a:r>
              <a:rPr lang="en-US" dirty="0"/>
              <a:t>can use low-cost water-saving technologies, such as rainwater harvesting, drip irrigation and drought-tolerant varieties to manage local sources. </a:t>
            </a:r>
            <a:endParaRPr lang="en-US" dirty="0" smtClean="0"/>
          </a:p>
          <a:p>
            <a:pPr marL="266700" indent="-266700" algn="just">
              <a:lnSpc>
                <a:spcPct val="100000"/>
              </a:lnSpc>
              <a:spcBef>
                <a:spcPts val="0"/>
              </a:spcBef>
              <a:spcAft>
                <a:spcPts val="0"/>
              </a:spcAft>
              <a:buClr>
                <a:srgbClr val="00ADD8"/>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00ADD8"/>
              </a:buClr>
              <a:buFont typeface="Wingdings" panose="05000000000000000000" pitchFamily="2" charset="2"/>
              <a:buChar char="q"/>
            </a:pPr>
            <a:r>
              <a:rPr lang="en-US" dirty="0" smtClean="0"/>
              <a:t>Wastewater </a:t>
            </a:r>
            <a:r>
              <a:rPr lang="en-US" dirty="0"/>
              <a:t>can be used in most crops and has the potential to irrigate 15% of all irrigated land</a:t>
            </a:r>
            <a:r>
              <a:rPr lang="en-US" dirty="0" smtClean="0"/>
              <a:t>.</a:t>
            </a:r>
          </a:p>
          <a:p>
            <a:pPr marL="266700" indent="-266700" algn="just">
              <a:lnSpc>
                <a:spcPct val="100000"/>
              </a:lnSpc>
              <a:spcBef>
                <a:spcPts val="0"/>
              </a:spcBef>
              <a:spcAft>
                <a:spcPts val="0"/>
              </a:spcAft>
              <a:buClr>
                <a:srgbClr val="00ADD8"/>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00ADD8"/>
              </a:buClr>
              <a:buFont typeface="Wingdings" panose="05000000000000000000" pitchFamily="2" charset="2"/>
              <a:buChar char="q"/>
            </a:pPr>
            <a:r>
              <a:rPr lang="en-US" dirty="0" smtClean="0"/>
              <a:t>New </a:t>
            </a:r>
            <a:r>
              <a:rPr lang="en-US" dirty="0"/>
              <a:t>technologies are available that inform precisely the timing and amount of irrigation required at each stage of the crop based on weather and crop data acquired from remote sensing. </a:t>
            </a:r>
          </a:p>
        </p:txBody>
      </p:sp>
      <p:pic>
        <p:nvPicPr>
          <p:cNvPr id="4" name="Picture 6" descr="SDG 6 - Clean Water and Sanitation | IOM Regional Office for the European  Economic Area, the European Union and NATO">
            <a:extLst>
              <a:ext uri="{FF2B5EF4-FFF2-40B4-BE49-F238E27FC236}">
                <a16:creationId xmlns:a16="http://schemas.microsoft.com/office/drawing/2014/main" id="{ABAB861D-2EE1-4F9F-B58D-874C6F01E5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46725" y="836965"/>
            <a:ext cx="833085" cy="833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8246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D933F-7615-47BF-BE9C-A0344EC28781}"/>
              </a:ext>
            </a:extLst>
          </p:cNvPr>
          <p:cNvSpPr>
            <a:spLocks noGrp="1"/>
          </p:cNvSpPr>
          <p:nvPr>
            <p:ph type="title"/>
          </p:nvPr>
        </p:nvSpPr>
        <p:spPr>
          <a:xfrm>
            <a:off x="865794" y="378333"/>
            <a:ext cx="10058400" cy="1256447"/>
          </a:xfrm>
        </p:spPr>
        <p:txBody>
          <a:bodyPr>
            <a:normAutofit/>
          </a:bodyPr>
          <a:lstStyle/>
          <a:p>
            <a:pPr algn="ctr"/>
            <a:r>
              <a:rPr lang="en-US" sz="4400" dirty="0"/>
              <a:t>SDG 6:	 Clean Water and Sanitation</a:t>
            </a:r>
          </a:p>
        </p:txBody>
      </p:sp>
      <p:pic>
        <p:nvPicPr>
          <p:cNvPr id="4" name="Picture 6" descr="SDG 6 - Clean Water and Sanitation | IOM Regional Office for the European  Economic Area, the European Union and NATO">
            <a:extLst>
              <a:ext uri="{FF2B5EF4-FFF2-40B4-BE49-F238E27FC236}">
                <a16:creationId xmlns:a16="http://schemas.microsoft.com/office/drawing/2014/main" id="{ABAB861D-2EE1-4F9F-B58D-874C6F01E58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53949" y="694289"/>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Πίνακας 5">
            <a:extLst>
              <a:ext uri="{FF2B5EF4-FFF2-40B4-BE49-F238E27FC236}">
                <a16:creationId xmlns:a16="http://schemas.microsoft.com/office/drawing/2014/main" id="{B089BBD1-2737-479E-9CC2-55C0498046E7}"/>
              </a:ext>
            </a:extLst>
          </p:cNvPr>
          <p:cNvGraphicFramePr>
            <a:graphicFrameLocks noGrp="1"/>
          </p:cNvGraphicFramePr>
          <p:nvPr>
            <p:ph idx="1"/>
            <p:extLst>
              <p:ext uri="{D42A27DB-BD31-4B8C-83A1-F6EECF244321}">
                <p14:modId xmlns:p14="http://schemas.microsoft.com/office/powerpoint/2010/main" val="3513653987"/>
              </p:ext>
            </p:extLst>
          </p:nvPr>
        </p:nvGraphicFramePr>
        <p:xfrm>
          <a:off x="1097280" y="2332038"/>
          <a:ext cx="10212071" cy="2026920"/>
        </p:xfrm>
        <a:graphic>
          <a:graphicData uri="http://schemas.openxmlformats.org/drawingml/2006/table">
            <a:tbl>
              <a:tblPr firstRow="1" bandRow="1">
                <a:tableStyleId>{5C22544A-7EE6-4342-B048-85BDC9FD1C3A}</a:tableStyleId>
              </a:tblPr>
              <a:tblGrid>
                <a:gridCol w="5388753">
                  <a:extLst>
                    <a:ext uri="{9D8B030D-6E8A-4147-A177-3AD203B41FA5}">
                      <a16:colId xmlns:a16="http://schemas.microsoft.com/office/drawing/2014/main" val="2489106292"/>
                    </a:ext>
                  </a:extLst>
                </a:gridCol>
                <a:gridCol w="1186736">
                  <a:extLst>
                    <a:ext uri="{9D8B030D-6E8A-4147-A177-3AD203B41FA5}">
                      <a16:colId xmlns:a16="http://schemas.microsoft.com/office/drawing/2014/main" val="1770951841"/>
                    </a:ext>
                  </a:extLst>
                </a:gridCol>
                <a:gridCol w="932810">
                  <a:extLst>
                    <a:ext uri="{9D8B030D-6E8A-4147-A177-3AD203B41FA5}">
                      <a16:colId xmlns:a16="http://schemas.microsoft.com/office/drawing/2014/main" val="1811162752"/>
                    </a:ext>
                  </a:extLst>
                </a:gridCol>
                <a:gridCol w="951998">
                  <a:extLst>
                    <a:ext uri="{9D8B030D-6E8A-4147-A177-3AD203B41FA5}">
                      <a16:colId xmlns:a16="http://schemas.microsoft.com/office/drawing/2014/main" val="3040295997"/>
                    </a:ext>
                  </a:extLst>
                </a:gridCol>
                <a:gridCol w="801524">
                  <a:extLst>
                    <a:ext uri="{9D8B030D-6E8A-4147-A177-3AD203B41FA5}">
                      <a16:colId xmlns:a16="http://schemas.microsoft.com/office/drawing/2014/main" val="2040739781"/>
                    </a:ext>
                  </a:extLst>
                </a:gridCol>
                <a:gridCol w="950250">
                  <a:extLst>
                    <a:ext uri="{9D8B030D-6E8A-4147-A177-3AD203B41FA5}">
                      <a16:colId xmlns:a16="http://schemas.microsoft.com/office/drawing/2014/main" val="350895644"/>
                    </a:ext>
                  </a:extLst>
                </a:gridCol>
              </a:tblGrid>
              <a:tr h="370840">
                <a:tc>
                  <a:txBody>
                    <a:bodyPr/>
                    <a:lstStyle/>
                    <a:p>
                      <a:pPr algn="ctr"/>
                      <a:r>
                        <a:rPr lang="en-US" dirty="0">
                          <a:latin typeface="Cambria" panose="02040503050406030204" pitchFamily="18" charset="0"/>
                          <a:ea typeface="Cambria" panose="02040503050406030204" pitchFamily="18" charset="0"/>
                        </a:rPr>
                        <a:t>Indicator</a:t>
                      </a:r>
                    </a:p>
                  </a:txBody>
                  <a:tcPr/>
                </a:tc>
                <a:tc>
                  <a:txBody>
                    <a:bodyPr/>
                    <a:lstStyle/>
                    <a:p>
                      <a:pPr algn="ctr"/>
                      <a:r>
                        <a:rPr lang="en-US" dirty="0">
                          <a:latin typeface="Cambria" panose="02040503050406030204" pitchFamily="18" charset="0"/>
                          <a:ea typeface="Cambria" panose="02040503050406030204" pitchFamily="18" charset="0"/>
                        </a:rPr>
                        <a:t>Long-Term Objective</a:t>
                      </a:r>
                    </a:p>
                  </a:txBody>
                  <a:tcPr/>
                </a:tc>
                <a:tc>
                  <a:txBody>
                    <a:bodyPr/>
                    <a:lstStyle/>
                    <a:p>
                      <a:pPr algn="ctr"/>
                      <a:r>
                        <a:rPr lang="en-US" dirty="0">
                          <a:latin typeface="Cambria" panose="02040503050406030204" pitchFamily="18" charset="0"/>
                          <a:ea typeface="Cambria" panose="02040503050406030204" pitchFamily="18" charset="0"/>
                        </a:rPr>
                        <a:t>Cyprus</a:t>
                      </a:r>
                    </a:p>
                  </a:txBody>
                  <a:tcPr/>
                </a:tc>
                <a:tc>
                  <a:txBody>
                    <a:bodyPr/>
                    <a:lstStyle/>
                    <a:p>
                      <a:pPr algn="ctr"/>
                      <a:r>
                        <a:rPr lang="en-US" dirty="0">
                          <a:latin typeface="Cambria" panose="02040503050406030204" pitchFamily="18" charset="0"/>
                          <a:ea typeface="Cambria" panose="02040503050406030204" pitchFamily="18" charset="0"/>
                        </a:rPr>
                        <a:t>Greece</a:t>
                      </a:r>
                    </a:p>
                  </a:txBody>
                  <a:tcPr/>
                </a:tc>
                <a:tc>
                  <a:txBody>
                    <a:bodyPr/>
                    <a:lstStyle/>
                    <a:p>
                      <a:pPr algn="ctr"/>
                      <a:r>
                        <a:rPr lang="en-US" dirty="0">
                          <a:latin typeface="Cambria" panose="02040503050406030204" pitchFamily="18" charset="0"/>
                          <a:ea typeface="Cambria" panose="02040503050406030204" pitchFamily="18" charset="0"/>
                        </a:rPr>
                        <a:t>Spain</a:t>
                      </a:r>
                    </a:p>
                  </a:txBody>
                  <a:tcPr/>
                </a:tc>
                <a:tc>
                  <a:txBody>
                    <a:bodyPr/>
                    <a:lstStyle/>
                    <a:p>
                      <a:pPr algn="ctr"/>
                      <a:r>
                        <a:rPr lang="en-US" dirty="0">
                          <a:latin typeface="Cambria" panose="02040503050406030204" pitchFamily="18" charset="0"/>
                          <a:ea typeface="Cambria" panose="02040503050406030204" pitchFamily="18" charset="0"/>
                        </a:rPr>
                        <a:t>Italy</a:t>
                      </a:r>
                    </a:p>
                  </a:txBody>
                  <a:tcPr/>
                </a:tc>
                <a:extLst>
                  <a:ext uri="{0D108BD9-81ED-4DB2-BD59-A6C34878D82A}">
                    <a16:rowId xmlns:a16="http://schemas.microsoft.com/office/drawing/2014/main" val="2175152885"/>
                  </a:ext>
                </a:extLst>
              </a:tr>
              <a:tr h="370840">
                <a:tc>
                  <a:txBody>
                    <a:bodyPr/>
                    <a:lstStyle/>
                    <a:p>
                      <a:pPr algn="ctr"/>
                      <a:r>
                        <a:rPr lang="en-US" dirty="0">
                          <a:latin typeface="Cambria" panose="02040503050406030204" pitchFamily="18" charset="0"/>
                          <a:ea typeface="Cambria" panose="02040503050406030204" pitchFamily="18" charset="0"/>
                        </a:rPr>
                        <a:t>Freshwater Withdrawal </a:t>
                      </a:r>
                    </a:p>
                  </a:txBody>
                  <a:tcPr/>
                </a:tc>
                <a:tc>
                  <a:txBody>
                    <a:bodyPr/>
                    <a:lstStyle/>
                    <a:p>
                      <a:pPr algn="ctr"/>
                      <a:r>
                        <a:rPr lang="en-US" dirty="0">
                          <a:latin typeface="Cambria" panose="02040503050406030204" pitchFamily="18" charset="0"/>
                          <a:ea typeface="Cambria" panose="02040503050406030204" pitchFamily="18" charset="0"/>
                        </a:rPr>
                        <a:t>12.5</a:t>
                      </a:r>
                    </a:p>
                  </a:txBody>
                  <a:tcPr/>
                </a:tc>
                <a:tc>
                  <a:txBody>
                    <a:bodyPr/>
                    <a:lstStyle/>
                    <a:p>
                      <a:pPr algn="ctr"/>
                      <a:r>
                        <a:rPr lang="en-US" dirty="0">
                          <a:latin typeface="Cambria" panose="02040503050406030204" pitchFamily="18" charset="0"/>
                          <a:ea typeface="Cambria" panose="02040503050406030204" pitchFamily="18" charset="0"/>
                        </a:rPr>
                        <a:t>27.61</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40.18</a:t>
                      </a:r>
                    </a:p>
                  </a:txBody>
                  <a:tcPr>
                    <a:solidFill>
                      <a:srgbClr val="FDB714"/>
                    </a:solidFill>
                  </a:tcPr>
                </a:tc>
                <a:tc>
                  <a:txBody>
                    <a:bodyPr/>
                    <a:lstStyle/>
                    <a:p>
                      <a:pPr algn="ctr"/>
                      <a:r>
                        <a:rPr lang="en-US"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30</a:t>
                      </a:r>
                    </a:p>
                  </a:txBody>
                  <a:tcPr>
                    <a:solidFill>
                      <a:srgbClr val="FDB714"/>
                    </a:solidFill>
                  </a:tcPr>
                </a:tc>
                <a:extLst>
                  <a:ext uri="{0D108BD9-81ED-4DB2-BD59-A6C34878D82A}">
                    <a16:rowId xmlns:a16="http://schemas.microsoft.com/office/drawing/2014/main" val="2680809411"/>
                  </a:ext>
                </a:extLst>
              </a:tr>
              <a:tr h="370840">
                <a:tc>
                  <a:txBody>
                    <a:bodyPr/>
                    <a:lstStyle/>
                    <a:p>
                      <a:pPr algn="ctr"/>
                      <a:r>
                        <a:rPr lang="en-US" sz="1800" b="0" i="0" kern="1200" dirty="0">
                          <a:solidFill>
                            <a:schemeClr val="dk1"/>
                          </a:solidFill>
                          <a:effectLst/>
                          <a:latin typeface="Cambria" panose="02040503050406030204" pitchFamily="18" charset="0"/>
                          <a:ea typeface="Cambria" panose="02040503050406030204" pitchFamily="18" charset="0"/>
                          <a:cs typeface="+mn-cs"/>
                        </a:rPr>
                        <a:t>Anthropogenic wastewater that receives treatment</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100</a:t>
                      </a:r>
                    </a:p>
                  </a:txBody>
                  <a:tcPr/>
                </a:tc>
                <a:tc>
                  <a:txBody>
                    <a:bodyPr/>
                    <a:lstStyle/>
                    <a:p>
                      <a:pPr algn="ctr"/>
                      <a:endParaRPr lang="en-US" dirty="0">
                        <a:latin typeface="Cambria" panose="02040503050406030204" pitchFamily="18" charset="0"/>
                        <a:ea typeface="Cambria" panose="02040503050406030204" pitchFamily="18" charset="0"/>
                      </a:endParaRPr>
                    </a:p>
                  </a:txBody>
                  <a:tcPr>
                    <a:solidFill>
                      <a:schemeClr val="bg1">
                        <a:lumMod val="75000"/>
                      </a:schemeClr>
                    </a:solidFill>
                  </a:tcPr>
                </a:tc>
                <a:tc>
                  <a:txBody>
                    <a:bodyPr/>
                    <a:lstStyle/>
                    <a:p>
                      <a:pPr algn="ctr"/>
                      <a:r>
                        <a:rPr lang="en-US" dirty="0">
                          <a:latin typeface="Cambria" panose="02040503050406030204" pitchFamily="18" charset="0"/>
                          <a:ea typeface="Cambria" panose="02040503050406030204" pitchFamily="18" charset="0"/>
                        </a:rPr>
                        <a:t>81.66</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91.14</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58.75</a:t>
                      </a:r>
                    </a:p>
                  </a:txBody>
                  <a:tcPr>
                    <a:solidFill>
                      <a:schemeClr val="accent2">
                        <a:lumMod val="40000"/>
                        <a:lumOff val="60000"/>
                      </a:schemeClr>
                    </a:solidFill>
                  </a:tcPr>
                </a:tc>
                <a:extLst>
                  <a:ext uri="{0D108BD9-81ED-4DB2-BD59-A6C34878D82A}">
                    <a16:rowId xmlns:a16="http://schemas.microsoft.com/office/drawing/2014/main" val="2213926496"/>
                  </a:ext>
                </a:extLst>
              </a:tr>
              <a:tr h="370840">
                <a:tc>
                  <a:txBody>
                    <a:bodyPr/>
                    <a:lstStyle/>
                    <a:p>
                      <a:pPr algn="ctr"/>
                      <a:r>
                        <a:rPr lang="en-US" sz="1800" b="0" i="0" kern="1200" dirty="0">
                          <a:solidFill>
                            <a:schemeClr val="dk1"/>
                          </a:solidFill>
                          <a:effectLst/>
                          <a:latin typeface="Cambria" panose="02040503050406030204" pitchFamily="18" charset="0"/>
                          <a:ea typeface="Cambria" panose="02040503050406030204" pitchFamily="18" charset="0"/>
                          <a:cs typeface="+mn-cs"/>
                        </a:rPr>
                        <a:t>Scarce water consumption embodied in imports</a:t>
                      </a:r>
                    </a:p>
                  </a:txBody>
                  <a:tcPr/>
                </a:tc>
                <a:tc>
                  <a:txBody>
                    <a:bodyPr/>
                    <a:lstStyle/>
                    <a:p>
                      <a:pPr algn="ctr"/>
                      <a:r>
                        <a:rPr lang="en-US" dirty="0">
                          <a:latin typeface="Cambria" panose="02040503050406030204" pitchFamily="18" charset="0"/>
                          <a:ea typeface="Cambria" panose="02040503050406030204" pitchFamily="18" charset="0"/>
                        </a:rPr>
                        <a:t>100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3365</a:t>
                      </a:r>
                    </a:p>
                  </a:txBody>
                  <a:tcPr>
                    <a:solidFill>
                      <a:srgbClr val="FDB71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2384</a:t>
                      </a:r>
                    </a:p>
                  </a:txBody>
                  <a:tcPr>
                    <a:solidFill>
                      <a:srgbClr val="FDB714"/>
                    </a:solidFill>
                  </a:tcPr>
                </a:tc>
                <a:tc>
                  <a:txBody>
                    <a:bodyPr/>
                    <a:lstStyle/>
                    <a:p>
                      <a:pPr algn="ctr"/>
                      <a:r>
                        <a:rPr lang="en-US" dirty="0">
                          <a:latin typeface="Cambria" panose="02040503050406030204" pitchFamily="18" charset="0"/>
                          <a:ea typeface="Cambria" panose="02040503050406030204" pitchFamily="18" charset="0"/>
                        </a:rPr>
                        <a:t>3058</a:t>
                      </a:r>
                    </a:p>
                  </a:txBody>
                  <a:tcPr>
                    <a:solidFill>
                      <a:srgbClr val="FDB714"/>
                    </a:solidFill>
                  </a:tcPr>
                </a:tc>
                <a:extLst>
                  <a:ext uri="{0D108BD9-81ED-4DB2-BD59-A6C34878D82A}">
                    <a16:rowId xmlns:a16="http://schemas.microsoft.com/office/drawing/2014/main" val="1344096531"/>
                  </a:ext>
                </a:extLst>
              </a:tr>
            </a:tbl>
          </a:graphicData>
        </a:graphic>
      </p:graphicFrame>
      <p:graphicFrame>
        <p:nvGraphicFramePr>
          <p:cNvPr id="5" name="Πίνακας 4">
            <a:extLst>
              <a:ext uri="{FF2B5EF4-FFF2-40B4-BE49-F238E27FC236}">
                <a16:creationId xmlns:a16="http://schemas.microsoft.com/office/drawing/2014/main" id="{03F1963C-DF9D-4261-A85A-EFACA5FD8415}"/>
              </a:ext>
            </a:extLst>
          </p:cNvPr>
          <p:cNvGraphicFramePr>
            <a:graphicFrameLocks/>
          </p:cNvGraphicFramePr>
          <p:nvPr>
            <p:extLst>
              <p:ext uri="{D42A27DB-BD31-4B8C-83A1-F6EECF244321}">
                <p14:modId xmlns:p14="http://schemas.microsoft.com/office/powerpoint/2010/main" val="229032478"/>
              </p:ext>
            </p:extLst>
          </p:nvPr>
        </p:nvGraphicFramePr>
        <p:xfrm>
          <a:off x="3377851" y="4738689"/>
          <a:ext cx="5197512" cy="1249680"/>
        </p:xfrm>
        <a:graphic>
          <a:graphicData uri="http://schemas.openxmlformats.org/drawingml/2006/table">
            <a:tbl>
              <a:tblPr firstRow="1" bandRow="1">
                <a:tableStyleId>{5C22544A-7EE6-4342-B048-85BDC9FD1C3A}</a:tableStyleId>
              </a:tblPr>
              <a:tblGrid>
                <a:gridCol w="1299378">
                  <a:extLst>
                    <a:ext uri="{9D8B030D-6E8A-4147-A177-3AD203B41FA5}">
                      <a16:colId xmlns:a16="http://schemas.microsoft.com/office/drawing/2014/main" val="3138052377"/>
                    </a:ext>
                  </a:extLst>
                </a:gridCol>
                <a:gridCol w="1299378">
                  <a:extLst>
                    <a:ext uri="{9D8B030D-6E8A-4147-A177-3AD203B41FA5}">
                      <a16:colId xmlns:a16="http://schemas.microsoft.com/office/drawing/2014/main" val="3491991924"/>
                    </a:ext>
                  </a:extLst>
                </a:gridCol>
                <a:gridCol w="1299378">
                  <a:extLst>
                    <a:ext uri="{9D8B030D-6E8A-4147-A177-3AD203B41FA5}">
                      <a16:colId xmlns:a16="http://schemas.microsoft.com/office/drawing/2014/main" val="1964002722"/>
                    </a:ext>
                  </a:extLst>
                </a:gridCol>
                <a:gridCol w="1299378">
                  <a:extLst>
                    <a:ext uri="{9D8B030D-6E8A-4147-A177-3AD203B41FA5}">
                      <a16:colId xmlns:a16="http://schemas.microsoft.com/office/drawing/2014/main" val="2152249301"/>
                    </a:ext>
                  </a:extLst>
                </a:gridCol>
              </a:tblGrid>
              <a:tr h="220661">
                <a:tc>
                  <a:txBody>
                    <a:bodyPr/>
                    <a:lstStyle/>
                    <a:p>
                      <a:pPr algn="ctr"/>
                      <a:endParaRPr lang="en-US" sz="1400" dirty="0">
                        <a:latin typeface="Cambria" panose="02040503050406030204" pitchFamily="18" charset="0"/>
                        <a:ea typeface="Cambria" panose="02040503050406030204" pitchFamily="18" charset="0"/>
                      </a:endParaRPr>
                    </a:p>
                  </a:txBody>
                  <a:tcPr>
                    <a:solidFill>
                      <a:schemeClr val="accent1">
                        <a:lumMod val="60000"/>
                        <a:lumOff val="40000"/>
                      </a:schemeClr>
                    </a:solidFill>
                  </a:tcPr>
                </a:tc>
                <a:tc>
                  <a:txBody>
                    <a:bodyPr/>
                    <a:lstStyle/>
                    <a:p>
                      <a:pPr algn="ctr"/>
                      <a:endParaRPr lang="en-US" sz="1400" dirty="0">
                        <a:latin typeface="Cambria" panose="02040503050406030204" pitchFamily="18" charset="0"/>
                        <a:ea typeface="Cambria" panose="02040503050406030204" pitchFamily="18" charset="0"/>
                      </a:endParaRPr>
                    </a:p>
                  </a:txBody>
                  <a:tcPr>
                    <a:solidFill>
                      <a:srgbClr val="FFFF00"/>
                    </a:solidFill>
                  </a:tcPr>
                </a:tc>
                <a:tc>
                  <a:txBody>
                    <a:bodyPr/>
                    <a:lstStyle/>
                    <a:p>
                      <a:pPr algn="ctr"/>
                      <a:endParaRPr lang="en-US" sz="1400" dirty="0">
                        <a:latin typeface="Cambria" panose="02040503050406030204" pitchFamily="18" charset="0"/>
                        <a:ea typeface="Cambria" panose="02040503050406030204" pitchFamily="18" charset="0"/>
                      </a:endParaRPr>
                    </a:p>
                  </a:txBody>
                  <a:tcPr>
                    <a:solidFill>
                      <a:srgbClr val="FDB714"/>
                    </a:solidFill>
                  </a:tcPr>
                </a:tc>
                <a:tc>
                  <a:txBody>
                    <a:bodyPr/>
                    <a:lstStyle/>
                    <a:p>
                      <a:pPr algn="ctr"/>
                      <a:endParaRPr lang="en-US" sz="1400" dirty="0">
                        <a:latin typeface="Cambria" panose="02040503050406030204" pitchFamily="18" charset="0"/>
                        <a:ea typeface="Cambria" panose="02040503050406030204" pitchFamily="18" charset="0"/>
                      </a:endParaRPr>
                    </a:p>
                  </a:txBody>
                  <a:tcPr>
                    <a:solidFill>
                      <a:srgbClr val="E5243B"/>
                    </a:solidFill>
                  </a:tcPr>
                </a:tc>
                <a:extLst>
                  <a:ext uri="{0D108BD9-81ED-4DB2-BD59-A6C34878D82A}">
                    <a16:rowId xmlns:a16="http://schemas.microsoft.com/office/drawing/2014/main" val="1114944227"/>
                  </a:ext>
                </a:extLst>
              </a:tr>
              <a:tr h="427407">
                <a:tc>
                  <a:txBody>
                    <a:bodyPr/>
                    <a:lstStyle/>
                    <a:p>
                      <a:pPr algn="ctr"/>
                      <a:r>
                        <a:rPr lang="en-US" sz="1400" b="0" kern="1200" dirty="0">
                          <a:solidFill>
                            <a:schemeClr val="dk1"/>
                          </a:solidFill>
                          <a:effectLst/>
                          <a:latin typeface="Cambria" panose="02040503050406030204" pitchFamily="18" charset="0"/>
                          <a:ea typeface="Cambria" panose="02040503050406030204" pitchFamily="18" charset="0"/>
                          <a:cs typeface="+mn-cs"/>
                        </a:rPr>
                        <a:t>On track or maintaining SDG achievement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Cambria" panose="02040503050406030204" pitchFamily="18" charset="0"/>
                          <a:ea typeface="Cambria" panose="02040503050406030204" pitchFamily="18" charset="0"/>
                          <a:cs typeface="+mn-cs"/>
                        </a:rPr>
                        <a:t>Challenges remain</a:t>
                      </a:r>
                    </a:p>
                    <a:p>
                      <a:pPr algn="ctr"/>
                      <a:endParaRPr lang="en-US" sz="1400" dirty="0">
                        <a:latin typeface="Cambria" panose="02040503050406030204" pitchFamily="18" charset="0"/>
                        <a:ea typeface="Cambria" panose="02040503050406030204" pitchFamily="18" charset="0"/>
                      </a:endParaRPr>
                    </a:p>
                  </a:txBody>
                  <a:tcPr/>
                </a:tc>
                <a:tc>
                  <a:txBody>
                    <a:bodyPr/>
                    <a:lstStyle/>
                    <a:p>
                      <a:pPr algn="ctr"/>
                      <a:r>
                        <a:rPr lang="en-US" sz="1400" b="0" kern="1200" dirty="0">
                          <a:solidFill>
                            <a:schemeClr val="dk1"/>
                          </a:solidFill>
                          <a:effectLst/>
                          <a:latin typeface="Cambria" panose="02040503050406030204" pitchFamily="18" charset="0"/>
                          <a:ea typeface="Cambria" panose="02040503050406030204" pitchFamily="18" charset="0"/>
                          <a:cs typeface="+mn-cs"/>
                        </a:rPr>
                        <a:t>Significant challenges remain</a:t>
                      </a:r>
                    </a:p>
                  </a:txBody>
                  <a:tcPr/>
                </a:tc>
                <a:tc>
                  <a:txBody>
                    <a:bodyPr/>
                    <a:lstStyle/>
                    <a:p>
                      <a:pPr algn="ctr"/>
                      <a:r>
                        <a:rPr lang="en-US" sz="1400" b="0" kern="1200" dirty="0">
                          <a:solidFill>
                            <a:schemeClr val="dk1"/>
                          </a:solidFill>
                          <a:effectLst/>
                          <a:latin typeface="Cambria" panose="02040503050406030204" pitchFamily="18" charset="0"/>
                          <a:ea typeface="Cambria" panose="02040503050406030204" pitchFamily="18" charset="0"/>
                          <a:cs typeface="+mn-cs"/>
                        </a:rPr>
                        <a:t>Major challenges remain</a:t>
                      </a:r>
                    </a:p>
                  </a:txBody>
                  <a:tcPr/>
                </a:tc>
                <a:extLst>
                  <a:ext uri="{0D108BD9-81ED-4DB2-BD59-A6C34878D82A}">
                    <a16:rowId xmlns:a16="http://schemas.microsoft.com/office/drawing/2014/main" val="338860153"/>
                  </a:ext>
                </a:extLst>
              </a:tr>
            </a:tbl>
          </a:graphicData>
        </a:graphic>
      </p:graphicFrame>
    </p:spTree>
    <p:extLst>
      <p:ext uri="{BB962C8B-B14F-4D97-AF65-F5344CB8AC3E}">
        <p14:creationId xmlns:p14="http://schemas.microsoft.com/office/powerpoint/2010/main" val="176688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5D71FC-796E-4097-BDDA-276F7F842414}"/>
              </a:ext>
            </a:extLst>
          </p:cNvPr>
          <p:cNvSpPr>
            <a:spLocks noGrp="1"/>
          </p:cNvSpPr>
          <p:nvPr>
            <p:ph type="title"/>
          </p:nvPr>
        </p:nvSpPr>
        <p:spPr/>
        <p:txBody>
          <a:bodyPr>
            <a:normAutofit/>
          </a:bodyPr>
          <a:lstStyle/>
          <a:p>
            <a:pPr algn="ctr"/>
            <a:r>
              <a:rPr lang="en-US" sz="4400" dirty="0"/>
              <a:t>SDG 7</a:t>
            </a:r>
            <a:r>
              <a:rPr lang="el-GR" sz="4400" dirty="0"/>
              <a:t>:</a:t>
            </a:r>
            <a:r>
              <a:rPr lang="en-US" sz="4400" dirty="0"/>
              <a:t> Affordable and Clean Energy</a:t>
            </a:r>
          </a:p>
        </p:txBody>
      </p:sp>
      <p:sp>
        <p:nvSpPr>
          <p:cNvPr id="3" name="Θέση περιεχομένου 2">
            <a:extLst>
              <a:ext uri="{FF2B5EF4-FFF2-40B4-BE49-F238E27FC236}">
                <a16:creationId xmlns:a16="http://schemas.microsoft.com/office/drawing/2014/main" id="{20F6B658-F381-45D9-990B-9EFFB35665D6}"/>
              </a:ext>
            </a:extLst>
          </p:cNvPr>
          <p:cNvSpPr>
            <a:spLocks noGrp="1"/>
          </p:cNvSpPr>
          <p:nvPr>
            <p:ph idx="1"/>
          </p:nvPr>
        </p:nvSpPr>
        <p:spPr>
          <a:xfrm>
            <a:off x="1097280" y="1845733"/>
            <a:ext cx="10058400" cy="4215397"/>
          </a:xfrm>
        </p:spPr>
        <p:txBody>
          <a:bodyPr>
            <a:normAutofit fontScale="85000" lnSpcReduction="20000"/>
          </a:bodyPr>
          <a:lstStyle/>
          <a:p>
            <a:r>
              <a:rPr lang="en-US" b="1" dirty="0">
                <a:solidFill>
                  <a:srgbClr val="FDB714"/>
                </a:solidFill>
              </a:rPr>
              <a:t>SDG 7: Ensuring access to clean and affordable energy, which is key to the development of agriculture, business</a:t>
            </a:r>
            <a:r>
              <a:rPr lang="el-GR" b="1" dirty="0">
                <a:solidFill>
                  <a:srgbClr val="FDB714"/>
                </a:solidFill>
              </a:rPr>
              <a:t>.</a:t>
            </a:r>
            <a:endParaRPr lang="en-US" b="1" dirty="0">
              <a:solidFill>
                <a:srgbClr val="FDB714"/>
              </a:solidFill>
            </a:endParaRPr>
          </a:p>
          <a:p>
            <a:pPr marL="266700" indent="-266700" algn="just">
              <a:lnSpc>
                <a:spcPct val="120000"/>
              </a:lnSpc>
              <a:spcBef>
                <a:spcPts val="0"/>
              </a:spcBef>
              <a:spcAft>
                <a:spcPts val="0"/>
              </a:spcAft>
              <a:buClr>
                <a:srgbClr val="FDB714"/>
              </a:buClr>
              <a:buFont typeface="Wingdings" panose="05000000000000000000" pitchFamily="2" charset="2"/>
              <a:buChar char="q"/>
            </a:pPr>
            <a:r>
              <a:rPr lang="en-US" sz="1900" dirty="0" smtClean="0"/>
              <a:t>Food </a:t>
            </a:r>
            <a:r>
              <a:rPr lang="en-US" sz="1900" dirty="0"/>
              <a:t>production requires various forms of energy throughout the stages: machinery use, irrigation, transportation, food processing. </a:t>
            </a:r>
            <a:endParaRPr lang="en-US" sz="1900" dirty="0" smtClean="0"/>
          </a:p>
          <a:p>
            <a:pPr marL="266700" indent="-266700" algn="just">
              <a:lnSpc>
                <a:spcPct val="120000"/>
              </a:lnSpc>
              <a:spcBef>
                <a:spcPts val="0"/>
              </a:spcBef>
              <a:spcAft>
                <a:spcPts val="0"/>
              </a:spcAft>
              <a:buClr>
                <a:srgbClr val="FDB714"/>
              </a:buClr>
              <a:buFont typeface="Wingdings" panose="05000000000000000000" pitchFamily="2" charset="2"/>
              <a:buChar char="q"/>
            </a:pPr>
            <a:endParaRPr lang="en-US" sz="1900" dirty="0" smtClean="0"/>
          </a:p>
          <a:p>
            <a:pPr marL="266700" indent="-266700" algn="just">
              <a:lnSpc>
                <a:spcPct val="120000"/>
              </a:lnSpc>
              <a:spcBef>
                <a:spcPts val="0"/>
              </a:spcBef>
              <a:spcAft>
                <a:spcPts val="0"/>
              </a:spcAft>
              <a:buClr>
                <a:srgbClr val="FDB714"/>
              </a:buClr>
              <a:buFont typeface="Wingdings" panose="05000000000000000000" pitchFamily="2" charset="2"/>
              <a:buChar char="q"/>
            </a:pPr>
            <a:r>
              <a:rPr lang="en-US" sz="1900" dirty="0" smtClean="0"/>
              <a:t>Energy </a:t>
            </a:r>
            <a:r>
              <a:rPr lang="en-US" sz="1900" dirty="0"/>
              <a:t>is also required for the production of the farm inputs, such as fertilizers, machinery, mineral extraction, pesticides etc. </a:t>
            </a:r>
            <a:endParaRPr lang="en-US" sz="1900" dirty="0" smtClean="0"/>
          </a:p>
          <a:p>
            <a:pPr marL="266700" indent="-266700" algn="just">
              <a:lnSpc>
                <a:spcPct val="120000"/>
              </a:lnSpc>
              <a:spcBef>
                <a:spcPts val="0"/>
              </a:spcBef>
              <a:spcAft>
                <a:spcPts val="0"/>
              </a:spcAft>
              <a:buClr>
                <a:srgbClr val="FDB714"/>
              </a:buClr>
              <a:buFont typeface="Wingdings" panose="05000000000000000000" pitchFamily="2" charset="2"/>
              <a:buChar char="q"/>
            </a:pPr>
            <a:endParaRPr lang="en-US" sz="1900" dirty="0"/>
          </a:p>
          <a:p>
            <a:pPr marL="266700" indent="-266700" algn="just">
              <a:lnSpc>
                <a:spcPct val="120000"/>
              </a:lnSpc>
              <a:spcBef>
                <a:spcPts val="0"/>
              </a:spcBef>
              <a:spcAft>
                <a:spcPts val="0"/>
              </a:spcAft>
              <a:buClr>
                <a:srgbClr val="FDB714"/>
              </a:buClr>
              <a:buFont typeface="Wingdings" panose="05000000000000000000" pitchFamily="2" charset="2"/>
              <a:buChar char="q"/>
            </a:pPr>
            <a:r>
              <a:rPr lang="en-US" sz="1900" dirty="0" smtClean="0"/>
              <a:t>Access </a:t>
            </a:r>
            <a:r>
              <a:rPr lang="en-US" sz="1900" dirty="0"/>
              <a:t>to affordable energy is of great importance for increasing agricultural productivity, reducing food losses and production cost. </a:t>
            </a:r>
            <a:endParaRPr lang="en-US" sz="1900" dirty="0" smtClean="0"/>
          </a:p>
          <a:p>
            <a:pPr marL="266700" indent="-266700" algn="just">
              <a:lnSpc>
                <a:spcPct val="120000"/>
              </a:lnSpc>
              <a:spcBef>
                <a:spcPts val="0"/>
              </a:spcBef>
              <a:spcAft>
                <a:spcPts val="0"/>
              </a:spcAft>
              <a:buClr>
                <a:srgbClr val="FDB714"/>
              </a:buClr>
              <a:buFont typeface="Wingdings" panose="05000000000000000000" pitchFamily="2" charset="2"/>
              <a:buChar char="q"/>
            </a:pPr>
            <a:endParaRPr lang="en-US" sz="1900" dirty="0"/>
          </a:p>
          <a:p>
            <a:pPr marL="266700" indent="-266700" algn="just">
              <a:lnSpc>
                <a:spcPct val="120000"/>
              </a:lnSpc>
              <a:spcBef>
                <a:spcPts val="0"/>
              </a:spcBef>
              <a:spcAft>
                <a:spcPts val="0"/>
              </a:spcAft>
              <a:buClr>
                <a:srgbClr val="FDB714"/>
              </a:buClr>
              <a:buFont typeface="Wingdings" panose="05000000000000000000" pitchFamily="2" charset="2"/>
              <a:buChar char="q"/>
            </a:pPr>
            <a:r>
              <a:rPr lang="en-US" sz="1900" dirty="0"/>
              <a:t>Agriculture can contribute to the sustainable energy through the production of bioenergy. Bioenergy makes use of organic materials such as crop residues, animal waste and dedicated energy crops. These resources can be converted into biogas, biofuel or for generating electricity.  </a:t>
            </a:r>
            <a:endParaRPr lang="en-US" sz="1900" dirty="0" smtClean="0"/>
          </a:p>
          <a:p>
            <a:pPr marL="266700" indent="-266700" algn="just">
              <a:lnSpc>
                <a:spcPct val="120000"/>
              </a:lnSpc>
              <a:spcBef>
                <a:spcPts val="0"/>
              </a:spcBef>
              <a:spcAft>
                <a:spcPts val="0"/>
              </a:spcAft>
              <a:buClr>
                <a:srgbClr val="FDB714"/>
              </a:buClr>
              <a:buFont typeface="Wingdings" panose="05000000000000000000" pitchFamily="2" charset="2"/>
              <a:buChar char="q"/>
            </a:pPr>
            <a:endParaRPr lang="en-US" sz="1900" dirty="0"/>
          </a:p>
          <a:p>
            <a:pPr marL="266700" indent="-266700" algn="just">
              <a:lnSpc>
                <a:spcPct val="120000"/>
              </a:lnSpc>
              <a:spcBef>
                <a:spcPts val="0"/>
              </a:spcBef>
              <a:spcAft>
                <a:spcPts val="0"/>
              </a:spcAft>
              <a:buClr>
                <a:srgbClr val="FDB714"/>
              </a:buClr>
              <a:buFont typeface="Wingdings" panose="05000000000000000000" pitchFamily="2" charset="2"/>
              <a:buChar char="q"/>
            </a:pPr>
            <a:r>
              <a:rPr lang="en-US" sz="1900" dirty="0"/>
              <a:t>Utilization of energy efficient systems and the use of renewable energy must be a priority when designing the farm operations. </a:t>
            </a:r>
          </a:p>
        </p:txBody>
      </p:sp>
      <p:pic>
        <p:nvPicPr>
          <p:cNvPr id="4" name="Εικόνα 3">
            <a:extLst>
              <a:ext uri="{FF2B5EF4-FFF2-40B4-BE49-F238E27FC236}">
                <a16:creationId xmlns:a16="http://schemas.microsoft.com/office/drawing/2014/main" id="{C1241386-D680-41ED-A66A-848F3AEEC42A}"/>
              </a:ext>
            </a:extLst>
          </p:cNvPr>
          <p:cNvPicPr>
            <a:picLocks noChangeAspect="1"/>
          </p:cNvPicPr>
          <p:nvPr/>
        </p:nvPicPr>
        <p:blipFill>
          <a:blip r:embed="rId2"/>
          <a:stretch>
            <a:fillRect/>
          </a:stretch>
        </p:blipFill>
        <p:spPr>
          <a:xfrm>
            <a:off x="10442043" y="866345"/>
            <a:ext cx="772058" cy="772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65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C9845A-67FB-4456-8BBE-98729E52FFE7}"/>
              </a:ext>
            </a:extLst>
          </p:cNvPr>
          <p:cNvSpPr>
            <a:spLocks noGrp="1"/>
          </p:cNvSpPr>
          <p:nvPr>
            <p:ph type="title"/>
          </p:nvPr>
        </p:nvSpPr>
        <p:spPr/>
        <p:txBody>
          <a:bodyPr>
            <a:normAutofit/>
          </a:bodyPr>
          <a:lstStyle/>
          <a:p>
            <a:pPr algn="ctr"/>
            <a:r>
              <a:rPr lang="en-US" sz="4400" dirty="0"/>
              <a:t>Energy Consumption in Agriculture</a:t>
            </a:r>
          </a:p>
        </p:txBody>
      </p:sp>
      <p:graphicFrame>
        <p:nvGraphicFramePr>
          <p:cNvPr id="6" name="Θέση περιεχομένου 5">
            <a:extLst>
              <a:ext uri="{FF2B5EF4-FFF2-40B4-BE49-F238E27FC236}">
                <a16:creationId xmlns:a16="http://schemas.microsoft.com/office/drawing/2014/main" id="{F8143B0F-55C0-46BE-98A3-C1995D4B9C37}"/>
              </a:ext>
            </a:extLst>
          </p:cNvPr>
          <p:cNvGraphicFramePr>
            <a:graphicFrameLocks noGrp="1"/>
          </p:cNvGraphicFramePr>
          <p:nvPr>
            <p:ph idx="1"/>
            <p:extLst>
              <p:ext uri="{D42A27DB-BD31-4B8C-83A1-F6EECF244321}">
                <p14:modId xmlns:p14="http://schemas.microsoft.com/office/powerpoint/2010/main" val="9554770"/>
              </p:ext>
            </p:extLst>
          </p:nvPr>
        </p:nvGraphicFramePr>
        <p:xfrm>
          <a:off x="514033" y="2067453"/>
          <a:ext cx="5086666" cy="402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Γράφημα 8">
            <a:extLst>
              <a:ext uri="{FF2B5EF4-FFF2-40B4-BE49-F238E27FC236}">
                <a16:creationId xmlns:a16="http://schemas.microsoft.com/office/drawing/2014/main" id="{838C0791-3030-4585-8A7D-85491364D2BE}"/>
              </a:ext>
            </a:extLst>
          </p:cNvPr>
          <p:cNvGraphicFramePr/>
          <p:nvPr>
            <p:extLst>
              <p:ext uri="{D42A27DB-BD31-4B8C-83A1-F6EECF244321}">
                <p14:modId xmlns:p14="http://schemas.microsoft.com/office/powerpoint/2010/main" val="831458338"/>
              </p:ext>
            </p:extLst>
          </p:nvPr>
        </p:nvGraphicFramePr>
        <p:xfrm>
          <a:off x="6549522" y="1775036"/>
          <a:ext cx="4892486" cy="22821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Γράφημα 4">
            <a:extLst>
              <a:ext uri="{FF2B5EF4-FFF2-40B4-BE49-F238E27FC236}">
                <a16:creationId xmlns:a16="http://schemas.microsoft.com/office/drawing/2014/main" id="{3C17DCF9-D811-4AC5-9D0E-345E36023902}"/>
              </a:ext>
            </a:extLst>
          </p:cNvPr>
          <p:cNvGraphicFramePr/>
          <p:nvPr>
            <p:extLst>
              <p:ext uri="{D42A27DB-BD31-4B8C-83A1-F6EECF244321}">
                <p14:modId xmlns:p14="http://schemas.microsoft.com/office/powerpoint/2010/main" val="1767151084"/>
              </p:ext>
            </p:extLst>
          </p:nvPr>
        </p:nvGraphicFramePr>
        <p:xfrm>
          <a:off x="6549522" y="4019549"/>
          <a:ext cx="4892486" cy="23991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044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E2091-1ED0-4219-A06A-B621209D3BA4}"/>
              </a:ext>
            </a:extLst>
          </p:cNvPr>
          <p:cNvSpPr>
            <a:spLocks noGrp="1"/>
          </p:cNvSpPr>
          <p:nvPr>
            <p:ph type="title"/>
          </p:nvPr>
        </p:nvSpPr>
        <p:spPr>
          <a:xfrm>
            <a:off x="1929130" y="107136"/>
            <a:ext cx="10058400" cy="1450757"/>
          </a:xfrm>
        </p:spPr>
        <p:txBody>
          <a:bodyPr>
            <a:normAutofit/>
          </a:bodyPr>
          <a:lstStyle/>
          <a:p>
            <a:r>
              <a:rPr lang="en-US" sz="3600" dirty="0"/>
              <a:t>SDG 8: Decent Work and Economic Growth</a:t>
            </a:r>
          </a:p>
        </p:txBody>
      </p:sp>
      <p:sp>
        <p:nvSpPr>
          <p:cNvPr id="3" name="Θέση περιεχομένου 2">
            <a:extLst>
              <a:ext uri="{FF2B5EF4-FFF2-40B4-BE49-F238E27FC236}">
                <a16:creationId xmlns:a16="http://schemas.microsoft.com/office/drawing/2014/main" id="{6AFDEDB8-7B9F-4E89-9463-7A43E7760F4C}"/>
              </a:ext>
            </a:extLst>
          </p:cNvPr>
          <p:cNvSpPr>
            <a:spLocks noGrp="1"/>
          </p:cNvSpPr>
          <p:nvPr>
            <p:ph idx="1"/>
          </p:nvPr>
        </p:nvSpPr>
        <p:spPr/>
        <p:txBody>
          <a:bodyPr>
            <a:normAutofit fontScale="92500" lnSpcReduction="10000"/>
          </a:bodyPr>
          <a:lstStyle/>
          <a:p>
            <a:pPr algn="just">
              <a:lnSpc>
                <a:spcPct val="120000"/>
              </a:lnSpc>
              <a:spcBef>
                <a:spcPts val="0"/>
              </a:spcBef>
              <a:spcAft>
                <a:spcPts val="0"/>
              </a:spcAft>
            </a:pPr>
            <a:r>
              <a:rPr lang="en-US" b="1" dirty="0">
                <a:solidFill>
                  <a:srgbClr val="972E47"/>
                </a:solidFill>
              </a:rPr>
              <a:t>SDG 8: Promote sustained, inclusive and sustainable economic growth, full and productive employment and decent work for </a:t>
            </a:r>
            <a:r>
              <a:rPr lang="en-US" b="1" dirty="0" smtClean="0">
                <a:solidFill>
                  <a:srgbClr val="972E47"/>
                </a:solidFill>
              </a:rPr>
              <a:t>all</a:t>
            </a:r>
          </a:p>
          <a:p>
            <a:pPr algn="just">
              <a:lnSpc>
                <a:spcPct val="120000"/>
              </a:lnSpc>
              <a:spcBef>
                <a:spcPts val="0"/>
              </a:spcBef>
              <a:spcAft>
                <a:spcPts val="0"/>
              </a:spcAft>
            </a:pPr>
            <a:endParaRPr lang="en-US" b="1" dirty="0"/>
          </a:p>
          <a:p>
            <a:pPr marL="0" indent="0" algn="just">
              <a:lnSpc>
                <a:spcPct val="120000"/>
              </a:lnSpc>
              <a:spcBef>
                <a:spcPts val="0"/>
              </a:spcBef>
              <a:spcAft>
                <a:spcPts val="0"/>
              </a:spcAft>
              <a:buNone/>
            </a:pPr>
            <a:r>
              <a:rPr lang="en-US" sz="2100" dirty="0" smtClean="0"/>
              <a:t>It </a:t>
            </a:r>
            <a:r>
              <a:rPr lang="en-US" sz="2100" dirty="0"/>
              <a:t>seeks to ensure that all people have access to safe and secure working environments, as well as decent wages, benefits, and social protection </a:t>
            </a:r>
            <a:endParaRPr lang="en-US" sz="2100" dirty="0" smtClean="0"/>
          </a:p>
          <a:p>
            <a:pPr marL="0" indent="0" algn="just">
              <a:lnSpc>
                <a:spcPct val="120000"/>
              </a:lnSpc>
              <a:spcBef>
                <a:spcPts val="0"/>
              </a:spcBef>
              <a:spcAft>
                <a:spcPts val="0"/>
              </a:spcAft>
              <a:buNone/>
            </a:pPr>
            <a:endParaRPr lang="en-US" sz="2100" dirty="0"/>
          </a:p>
          <a:p>
            <a:pPr marL="361950" indent="-361950" algn="just">
              <a:lnSpc>
                <a:spcPct val="120000"/>
              </a:lnSpc>
              <a:spcBef>
                <a:spcPts val="0"/>
              </a:spcBef>
              <a:spcAft>
                <a:spcPts val="0"/>
              </a:spcAft>
              <a:buClr>
                <a:srgbClr val="972E47"/>
              </a:buClr>
              <a:buFont typeface="Wingdings" panose="05000000000000000000" pitchFamily="2" charset="2"/>
              <a:buChar char="q"/>
            </a:pPr>
            <a:r>
              <a:rPr lang="en-US" dirty="0"/>
              <a:t>Global unemployment rate reached 5.8% in 2022</a:t>
            </a:r>
          </a:p>
          <a:p>
            <a:pPr marL="361950" indent="-361950" algn="just">
              <a:lnSpc>
                <a:spcPct val="120000"/>
              </a:lnSpc>
              <a:spcBef>
                <a:spcPts val="0"/>
              </a:spcBef>
              <a:spcAft>
                <a:spcPts val="0"/>
              </a:spcAft>
              <a:buClr>
                <a:srgbClr val="972E47"/>
              </a:buClr>
              <a:buFont typeface="Wingdings" panose="05000000000000000000" pitchFamily="2" charset="2"/>
              <a:buChar char="q"/>
            </a:pPr>
            <a:r>
              <a:rPr lang="en-GB" dirty="0"/>
              <a:t>Female and men unemployment rates are at the same level (2022)</a:t>
            </a:r>
          </a:p>
          <a:p>
            <a:pPr marL="361950" indent="-361950" algn="just">
              <a:lnSpc>
                <a:spcPct val="120000"/>
              </a:lnSpc>
              <a:spcBef>
                <a:spcPts val="0"/>
              </a:spcBef>
              <a:spcAft>
                <a:spcPts val="0"/>
              </a:spcAft>
              <a:buClr>
                <a:srgbClr val="972E47"/>
              </a:buClr>
              <a:buFont typeface="Wingdings" panose="05000000000000000000" pitchFamily="2" charset="2"/>
              <a:buChar char="q"/>
            </a:pPr>
            <a:r>
              <a:rPr lang="en-US" dirty="0"/>
              <a:t>The unemployment rate in Europe is 7.4% for women and 6.7% for men</a:t>
            </a:r>
          </a:p>
          <a:p>
            <a:pPr algn="just">
              <a:lnSpc>
                <a:spcPct val="120000"/>
              </a:lnSpc>
              <a:spcBef>
                <a:spcPts val="0"/>
              </a:spcBef>
              <a:spcAft>
                <a:spcPts val="0"/>
              </a:spcAft>
              <a:buFont typeface="Wingdings" panose="05000000000000000000" pitchFamily="2" charset="2"/>
              <a:buChar char="Ø"/>
            </a:pPr>
            <a:endParaRPr lang="en-US" dirty="0"/>
          </a:p>
          <a:p>
            <a:pPr marL="0" indent="0" algn="just">
              <a:lnSpc>
                <a:spcPct val="120000"/>
              </a:lnSpc>
              <a:spcBef>
                <a:spcPts val="0"/>
              </a:spcBef>
              <a:spcAft>
                <a:spcPts val="0"/>
              </a:spcAft>
              <a:buNone/>
            </a:pPr>
            <a:r>
              <a:rPr lang="en-US" dirty="0"/>
              <a:t>Agricultural sector is the largest industry, employing over 1 billion people. Many workers in the industry have poorly paid jobs that prevent them of living a decent live.</a:t>
            </a:r>
          </a:p>
          <a:p>
            <a:pPr marL="0" indent="0">
              <a:lnSpc>
                <a:spcPct val="120000"/>
              </a:lnSpc>
              <a:spcBef>
                <a:spcPts val="0"/>
              </a:spcBef>
              <a:spcAft>
                <a:spcPts val="0"/>
              </a:spcAft>
              <a:buNone/>
            </a:pPr>
            <a:endParaRPr lang="en-US" dirty="0"/>
          </a:p>
        </p:txBody>
      </p:sp>
      <p:pic>
        <p:nvPicPr>
          <p:cNvPr id="7170" name="Picture 2" descr="Goal 8 | Department of Economic and Social Affairs">
            <a:extLst>
              <a:ext uri="{FF2B5EF4-FFF2-40B4-BE49-F238E27FC236}">
                <a16:creationId xmlns:a16="http://schemas.microsoft.com/office/drawing/2014/main" id="{AAE6CBE9-80F8-4903-97EA-52183A75A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650" y="832515"/>
            <a:ext cx="803246" cy="80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492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r>
              <a:rPr lang="en-US" sz="4400" dirty="0"/>
              <a:t>Sustainable Development Goals (SDGs)</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p:txBody>
          <a:bodyPr>
            <a:normAutofit/>
          </a:bodyPr>
          <a:lstStyle/>
          <a:p>
            <a:pPr marL="0" indent="0" algn="just">
              <a:buNone/>
            </a:pPr>
            <a:r>
              <a:rPr lang="en-US" dirty="0" smtClean="0"/>
              <a:t>In 2015, </a:t>
            </a:r>
            <a:r>
              <a:rPr lang="en-US" dirty="0"/>
              <a:t>all the 193 nations that make up the United Nations (UN) jointly  signed the, 2030 Agenda for Sustainable Development. </a:t>
            </a:r>
            <a:endParaRPr lang="en-US" dirty="0" smtClean="0"/>
          </a:p>
          <a:p>
            <a:pPr marL="0" indent="0" algn="just">
              <a:buNone/>
            </a:pPr>
            <a:endParaRPr lang="en-US" dirty="0"/>
          </a:p>
          <a:p>
            <a:pPr marL="0" indent="0" algn="just">
              <a:buNone/>
            </a:pPr>
            <a:r>
              <a:rPr lang="en-US" dirty="0" smtClean="0"/>
              <a:t>The </a:t>
            </a:r>
            <a:r>
              <a:rPr lang="en-US" dirty="0"/>
              <a:t>agenda consists of </a:t>
            </a:r>
            <a:r>
              <a:rPr lang="en-US" b="1" dirty="0">
                <a:solidFill>
                  <a:srgbClr val="C00000"/>
                </a:solidFill>
              </a:rPr>
              <a:t>17 Sustainable Development Goals </a:t>
            </a:r>
            <a:r>
              <a:rPr lang="en-US" b="1" dirty="0" smtClean="0">
                <a:solidFill>
                  <a:srgbClr val="C00000"/>
                </a:solidFill>
              </a:rPr>
              <a:t>and 169 target</a:t>
            </a:r>
            <a:r>
              <a:rPr lang="en-US" b="1" dirty="0" smtClean="0"/>
              <a:t>s </a:t>
            </a:r>
            <a:r>
              <a:rPr lang="en-US" dirty="0" smtClean="0"/>
              <a:t>that </a:t>
            </a:r>
            <a:r>
              <a:rPr lang="en-US" dirty="0"/>
              <a:t>are interlinked, meaning that action in one area will affect other areas . </a:t>
            </a:r>
          </a:p>
          <a:p>
            <a:pPr marL="0" indent="0" algn="just">
              <a:buNone/>
            </a:pPr>
            <a:endParaRPr lang="en-US" dirty="0" smtClean="0"/>
          </a:p>
          <a:p>
            <a:pPr marL="0" indent="0" algn="just">
              <a:buNone/>
            </a:pPr>
            <a:r>
              <a:rPr lang="en-US" dirty="0" smtClean="0"/>
              <a:t>The </a:t>
            </a:r>
            <a:r>
              <a:rPr lang="en-US" dirty="0"/>
              <a:t>17 SDGs provide a shared set of targets that aim for peace, environmental preservation, justice, social equality and support local communities. </a:t>
            </a:r>
          </a:p>
          <a:p>
            <a:pPr algn="just"/>
            <a:endParaRPr lang="en-US" dirty="0"/>
          </a:p>
        </p:txBody>
      </p:sp>
    </p:spTree>
    <p:extLst>
      <p:ext uri="{BB962C8B-B14F-4D97-AF65-F5344CB8AC3E}">
        <p14:creationId xmlns:p14="http://schemas.microsoft.com/office/powerpoint/2010/main" val="1706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E2091-1ED0-4219-A06A-B621209D3BA4}"/>
              </a:ext>
            </a:extLst>
          </p:cNvPr>
          <p:cNvSpPr>
            <a:spLocks noGrp="1"/>
          </p:cNvSpPr>
          <p:nvPr>
            <p:ph type="title"/>
          </p:nvPr>
        </p:nvSpPr>
        <p:spPr>
          <a:xfrm>
            <a:off x="2252980" y="277713"/>
            <a:ext cx="10058400" cy="1450757"/>
          </a:xfrm>
        </p:spPr>
        <p:txBody>
          <a:bodyPr>
            <a:normAutofit/>
          </a:bodyPr>
          <a:lstStyle/>
          <a:p>
            <a:r>
              <a:rPr lang="en-US" sz="4000" dirty="0"/>
              <a:t>SDG 8: Agriculture Contribution</a:t>
            </a:r>
          </a:p>
        </p:txBody>
      </p:sp>
      <p:sp>
        <p:nvSpPr>
          <p:cNvPr id="3" name="Θέση περιεχομένου 2">
            <a:extLst>
              <a:ext uri="{FF2B5EF4-FFF2-40B4-BE49-F238E27FC236}">
                <a16:creationId xmlns:a16="http://schemas.microsoft.com/office/drawing/2014/main" id="{6AFDEDB8-7B9F-4E89-9463-7A43E7760F4C}"/>
              </a:ext>
            </a:extLst>
          </p:cNvPr>
          <p:cNvSpPr>
            <a:spLocks noGrp="1"/>
          </p:cNvSpPr>
          <p:nvPr>
            <p:ph idx="1"/>
          </p:nvPr>
        </p:nvSpPr>
        <p:spPr/>
        <p:txBody>
          <a:bodyPr>
            <a:normAutofit/>
          </a:bodyPr>
          <a:lstStyle/>
          <a:p>
            <a:pPr>
              <a:buFont typeface="Wingdings" panose="05000000000000000000" pitchFamily="2" charset="2"/>
              <a:buChar char="q"/>
            </a:pPr>
            <a:r>
              <a:rPr lang="en-US" dirty="0"/>
              <a:t>Farmers can get organized in unions to exploit economies of scale and have a better access to markets</a:t>
            </a:r>
          </a:p>
          <a:p>
            <a:pPr>
              <a:buFont typeface="Wingdings" panose="05000000000000000000" pitchFamily="2" charset="2"/>
              <a:buChar char="q"/>
            </a:pPr>
            <a:r>
              <a:rPr lang="en-US" dirty="0"/>
              <a:t>Smallholder-driven agriculture has the potential to boost economic development in developing countries and rural areas</a:t>
            </a:r>
          </a:p>
          <a:p>
            <a:pPr>
              <a:buFont typeface="Wingdings" panose="05000000000000000000" pitchFamily="2" charset="2"/>
              <a:buChar char="q"/>
            </a:pPr>
            <a:r>
              <a:rPr lang="en-US" dirty="0"/>
              <a:t>Promote the purchase of local agricultural produce </a:t>
            </a:r>
          </a:p>
          <a:p>
            <a:pPr>
              <a:buFont typeface="Wingdings" panose="05000000000000000000" pitchFamily="2" charset="2"/>
              <a:buChar char="q"/>
            </a:pPr>
            <a:r>
              <a:rPr lang="en-US" dirty="0"/>
              <a:t>Investments in agriculture can create jobs throughout the value chain, from farming and processing to distribution and marketing</a:t>
            </a:r>
          </a:p>
          <a:p>
            <a:pPr>
              <a:buFont typeface="Wingdings" panose="05000000000000000000" pitchFamily="2" charset="2"/>
              <a:buChar char="q"/>
            </a:pPr>
            <a:r>
              <a:rPr lang="en-US" dirty="0"/>
              <a:t>Strengthening market value chains can connect farmers to the market, ensuring better prices to their products.</a:t>
            </a:r>
          </a:p>
          <a:p>
            <a:pPr>
              <a:buFont typeface="Wingdings" panose="05000000000000000000" pitchFamily="2" charset="2"/>
              <a:buChar char="q"/>
            </a:pPr>
            <a:r>
              <a:rPr lang="en-US" dirty="0"/>
              <a:t>Agriculture offers opportunities for innovation and entrepreneurship in areas such as </a:t>
            </a:r>
            <a:r>
              <a:rPr lang="en-US" dirty="0" err="1"/>
              <a:t>agri</a:t>
            </a:r>
            <a:r>
              <a:rPr lang="en-US" dirty="0"/>
              <a:t>-tech, sustainable farming practices, and </a:t>
            </a:r>
            <a:r>
              <a:rPr lang="en-US" dirty="0" err="1"/>
              <a:t>agro</a:t>
            </a:r>
            <a:r>
              <a:rPr lang="en-US" dirty="0"/>
              <a:t>-processing.</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7170" name="Picture 2" descr="Goal 8 | Department of Economic and Social Affairs">
            <a:extLst>
              <a:ext uri="{FF2B5EF4-FFF2-40B4-BE49-F238E27FC236}">
                <a16:creationId xmlns:a16="http://schemas.microsoft.com/office/drawing/2014/main" id="{AAE6CBE9-80F8-4903-97EA-52183A75A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99" y="760218"/>
            <a:ext cx="882651" cy="882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143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F9BAE-E210-4835-B463-3ADE1943DD95}"/>
              </a:ext>
            </a:extLst>
          </p:cNvPr>
          <p:cNvSpPr>
            <a:spLocks noGrp="1"/>
          </p:cNvSpPr>
          <p:nvPr>
            <p:ph type="title"/>
          </p:nvPr>
        </p:nvSpPr>
        <p:spPr>
          <a:xfrm>
            <a:off x="2627630" y="140553"/>
            <a:ext cx="10058400" cy="1450757"/>
          </a:xfrm>
        </p:spPr>
        <p:txBody>
          <a:bodyPr>
            <a:normAutofit/>
          </a:bodyPr>
          <a:lstStyle/>
          <a:p>
            <a:r>
              <a:rPr lang="en-US" sz="4400" dirty="0"/>
              <a:t>SDG 10: Reduced Inequalities</a:t>
            </a:r>
          </a:p>
        </p:txBody>
      </p:sp>
      <p:sp>
        <p:nvSpPr>
          <p:cNvPr id="3" name="Θέση περιεχομένου 2">
            <a:extLst>
              <a:ext uri="{FF2B5EF4-FFF2-40B4-BE49-F238E27FC236}">
                <a16:creationId xmlns:a16="http://schemas.microsoft.com/office/drawing/2014/main" id="{B5329F88-F11E-455A-A804-69EA68E297EA}"/>
              </a:ext>
            </a:extLst>
          </p:cNvPr>
          <p:cNvSpPr>
            <a:spLocks noGrp="1"/>
          </p:cNvSpPr>
          <p:nvPr>
            <p:ph idx="1"/>
          </p:nvPr>
        </p:nvSpPr>
        <p:spPr/>
        <p:txBody>
          <a:bodyPr>
            <a:normAutofit/>
          </a:bodyPr>
          <a:lstStyle/>
          <a:p>
            <a:r>
              <a:rPr lang="en-US" b="1" dirty="0">
                <a:solidFill>
                  <a:srgbClr val="DD1367"/>
                </a:solidFill>
              </a:rPr>
              <a:t>SDG 10: Reduce inequality within and among </a:t>
            </a:r>
            <a:r>
              <a:rPr lang="en-US" b="1" dirty="0" smtClean="0">
                <a:solidFill>
                  <a:srgbClr val="DD1367"/>
                </a:solidFill>
              </a:rPr>
              <a:t>countries</a:t>
            </a:r>
          </a:p>
          <a:p>
            <a:endParaRPr lang="en-US" b="1" dirty="0">
              <a:solidFill>
                <a:srgbClr val="DD1367"/>
              </a:solidFill>
            </a:endParaRPr>
          </a:p>
          <a:p>
            <a:pPr algn="just">
              <a:lnSpc>
                <a:spcPct val="100000"/>
              </a:lnSpc>
              <a:spcBef>
                <a:spcPts val="0"/>
              </a:spcBef>
              <a:spcAft>
                <a:spcPts val="0"/>
              </a:spcAft>
            </a:pPr>
            <a:r>
              <a:rPr lang="en-US" dirty="0" smtClean="0"/>
              <a:t>The </a:t>
            </a:r>
            <a:r>
              <a:rPr lang="en-US" dirty="0"/>
              <a:t>goal emphasizes the need to empower and promote the social, economic, and political inclusion of all individuals and groups, regardless of their age, gender, disability, race, ethnicity, or other </a:t>
            </a:r>
            <a:r>
              <a:rPr lang="en-US" dirty="0" smtClean="0"/>
              <a:t>characteristics</a:t>
            </a:r>
          </a:p>
          <a:p>
            <a:pPr marL="361950" indent="-361950" algn="just">
              <a:lnSpc>
                <a:spcPct val="100000"/>
              </a:lnSpc>
              <a:spcBef>
                <a:spcPts val="0"/>
              </a:spcBef>
              <a:spcAft>
                <a:spcPts val="0"/>
              </a:spcAft>
              <a:buClr>
                <a:srgbClr val="DD1367"/>
              </a:buClr>
              <a:buFont typeface="Wingdings" panose="05000000000000000000" pitchFamily="2" charset="2"/>
              <a:buChar char="q"/>
            </a:pPr>
            <a:endParaRPr lang="en-US" dirty="0"/>
          </a:p>
          <a:p>
            <a:pPr marL="361950" indent="-361950" algn="just">
              <a:lnSpc>
                <a:spcPct val="100000"/>
              </a:lnSpc>
              <a:spcBef>
                <a:spcPts val="0"/>
              </a:spcBef>
              <a:spcAft>
                <a:spcPts val="0"/>
              </a:spcAft>
              <a:buClr>
                <a:srgbClr val="DD1367"/>
              </a:buClr>
              <a:buFont typeface="Wingdings" panose="05000000000000000000" pitchFamily="2" charset="2"/>
              <a:buChar char="q"/>
            </a:pPr>
            <a:r>
              <a:rPr lang="en-US" dirty="0" smtClean="0"/>
              <a:t>The </a:t>
            </a:r>
            <a:r>
              <a:rPr lang="en-US" dirty="0"/>
              <a:t>income difference between countries decreased by 37% from 1990 until </a:t>
            </a:r>
            <a:r>
              <a:rPr lang="en-US" dirty="0" smtClean="0"/>
              <a:t>2019</a:t>
            </a:r>
          </a:p>
          <a:p>
            <a:pPr marL="361950" indent="-361950" algn="just">
              <a:lnSpc>
                <a:spcPct val="100000"/>
              </a:lnSpc>
              <a:spcBef>
                <a:spcPts val="0"/>
              </a:spcBef>
              <a:spcAft>
                <a:spcPts val="0"/>
              </a:spcAft>
              <a:buClr>
                <a:srgbClr val="DD1367"/>
              </a:buClr>
              <a:buFont typeface="Wingdings" panose="05000000000000000000" pitchFamily="2" charset="2"/>
              <a:buChar char="q"/>
            </a:pPr>
            <a:endParaRPr lang="en-US" dirty="0"/>
          </a:p>
          <a:p>
            <a:pPr marL="361950" indent="-361950" algn="just">
              <a:lnSpc>
                <a:spcPct val="100000"/>
              </a:lnSpc>
              <a:spcBef>
                <a:spcPts val="0"/>
              </a:spcBef>
              <a:spcAft>
                <a:spcPts val="0"/>
              </a:spcAft>
              <a:buClr>
                <a:srgbClr val="DD1367"/>
              </a:buClr>
              <a:buFont typeface="Wingdings" panose="05000000000000000000" pitchFamily="2" charset="2"/>
              <a:buChar char="q"/>
            </a:pPr>
            <a:r>
              <a:rPr lang="en-US" dirty="0"/>
              <a:t>Covid19 triggered the largest inequality increase between countries the last three decades (4.4</a:t>
            </a:r>
            <a:r>
              <a:rPr lang="en-US" dirty="0" smtClean="0"/>
              <a:t>%)</a:t>
            </a:r>
          </a:p>
          <a:p>
            <a:pPr marL="361950" indent="-361950" algn="just">
              <a:lnSpc>
                <a:spcPct val="100000"/>
              </a:lnSpc>
              <a:spcBef>
                <a:spcPts val="0"/>
              </a:spcBef>
              <a:spcAft>
                <a:spcPts val="0"/>
              </a:spcAft>
              <a:buClr>
                <a:srgbClr val="DD1367"/>
              </a:buClr>
              <a:buFont typeface="Wingdings" panose="05000000000000000000" pitchFamily="2" charset="2"/>
              <a:buChar char="q"/>
            </a:pPr>
            <a:endParaRPr lang="en-US" dirty="0"/>
          </a:p>
          <a:p>
            <a:pPr marL="361950" indent="-361950" algn="just">
              <a:lnSpc>
                <a:spcPct val="100000"/>
              </a:lnSpc>
              <a:spcBef>
                <a:spcPts val="0"/>
              </a:spcBef>
              <a:spcAft>
                <a:spcPts val="0"/>
              </a:spcAft>
              <a:buClr>
                <a:srgbClr val="DD1367"/>
              </a:buClr>
              <a:buFont typeface="Wingdings" panose="05000000000000000000" pitchFamily="2" charset="2"/>
              <a:buChar char="q"/>
            </a:pPr>
            <a:r>
              <a:rPr lang="en-US" dirty="0"/>
              <a:t>280.6 million global migrants in 2020—representing about 4% of the world’s population</a:t>
            </a:r>
          </a:p>
        </p:txBody>
      </p:sp>
      <p:pic>
        <p:nvPicPr>
          <p:cNvPr id="4" name="Picture 2" descr="SDG 10 - Reduced Inequalities | IOM Regional Office for the European  Economic Area, the European Union and NATO">
            <a:extLst>
              <a:ext uri="{FF2B5EF4-FFF2-40B4-BE49-F238E27FC236}">
                <a16:creationId xmlns:a16="http://schemas.microsoft.com/office/drawing/2014/main" id="{9BCA1C4C-2513-4BAF-9A4F-D0B46624A81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48633" y="698311"/>
            <a:ext cx="940491" cy="94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320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F9BAE-E210-4835-B463-3ADE1943DD95}"/>
              </a:ext>
            </a:extLst>
          </p:cNvPr>
          <p:cNvSpPr>
            <a:spLocks noGrp="1"/>
          </p:cNvSpPr>
          <p:nvPr>
            <p:ph type="title"/>
          </p:nvPr>
        </p:nvSpPr>
        <p:spPr>
          <a:xfrm>
            <a:off x="1998980" y="205071"/>
            <a:ext cx="10058400" cy="1450757"/>
          </a:xfrm>
        </p:spPr>
        <p:txBody>
          <a:bodyPr>
            <a:normAutofit/>
          </a:bodyPr>
          <a:lstStyle/>
          <a:p>
            <a:r>
              <a:rPr lang="en-US" sz="4400" dirty="0"/>
              <a:t>SDG 10: Agriculture Contribution</a:t>
            </a:r>
          </a:p>
        </p:txBody>
      </p:sp>
      <p:sp>
        <p:nvSpPr>
          <p:cNvPr id="3" name="Θέση περιεχομένου 2">
            <a:extLst>
              <a:ext uri="{FF2B5EF4-FFF2-40B4-BE49-F238E27FC236}">
                <a16:creationId xmlns:a16="http://schemas.microsoft.com/office/drawing/2014/main" id="{B5329F88-F11E-455A-A804-69EA68E297EA}"/>
              </a:ext>
            </a:extLst>
          </p:cNvPr>
          <p:cNvSpPr>
            <a:spLocks noGrp="1"/>
          </p:cNvSpPr>
          <p:nvPr>
            <p:ph idx="1"/>
          </p:nvPr>
        </p:nvSpPr>
        <p:spPr>
          <a:xfrm>
            <a:off x="1084580" y="2061634"/>
            <a:ext cx="10058400" cy="4023360"/>
          </a:xfrm>
        </p:spPr>
        <p:txBody>
          <a:bodyPr/>
          <a:lstStyle/>
          <a:p>
            <a:pPr marL="450850" indent="-450850" algn="just">
              <a:lnSpc>
                <a:spcPct val="100000"/>
              </a:lnSpc>
              <a:spcBef>
                <a:spcPts val="0"/>
              </a:spcBef>
              <a:spcAft>
                <a:spcPts val="0"/>
              </a:spcAft>
              <a:buClr>
                <a:srgbClr val="DD1367"/>
              </a:buClr>
              <a:buFont typeface="Wingdings" panose="05000000000000000000" pitchFamily="2" charset="2"/>
              <a:buChar char="q"/>
            </a:pPr>
            <a:r>
              <a:rPr lang="en-US" dirty="0"/>
              <a:t>Modifying trade, policy measures e.g. Tariffs</a:t>
            </a:r>
            <a:r>
              <a:rPr lang="el-GR" dirty="0"/>
              <a:t>,</a:t>
            </a:r>
            <a:r>
              <a:rPr lang="en-US" dirty="0"/>
              <a:t> can give greater access to foreign markets and export growth. Subsequently, employment, wages, economic output and government revenue can improve in developing countries</a:t>
            </a:r>
            <a:r>
              <a:rPr lang="en-US" dirty="0" smtClean="0"/>
              <a:t>.</a:t>
            </a:r>
          </a:p>
          <a:p>
            <a:pPr marL="0" indent="0" algn="just">
              <a:lnSpc>
                <a:spcPct val="100000"/>
              </a:lnSpc>
              <a:spcBef>
                <a:spcPts val="0"/>
              </a:spcBef>
              <a:spcAft>
                <a:spcPts val="0"/>
              </a:spcAft>
              <a:buClr>
                <a:srgbClr val="DD1367"/>
              </a:buClr>
              <a:buNone/>
            </a:pPr>
            <a:endParaRPr lang="en-US" dirty="0"/>
          </a:p>
          <a:p>
            <a:pPr marL="450850" indent="-450850" algn="just">
              <a:lnSpc>
                <a:spcPct val="100000"/>
              </a:lnSpc>
              <a:spcBef>
                <a:spcPts val="0"/>
              </a:spcBef>
              <a:spcAft>
                <a:spcPts val="0"/>
              </a:spcAft>
              <a:buClr>
                <a:srgbClr val="DD1367"/>
              </a:buClr>
              <a:buFont typeface="Wingdings" panose="05000000000000000000" pitchFamily="2" charset="2"/>
              <a:buChar char="q"/>
            </a:pPr>
            <a:r>
              <a:rPr lang="en-US" dirty="0"/>
              <a:t>Eliminating inequalities in resource access (land, water etc.) ensures that marginalized groups, including smallholders and women farmers, have equal opportunities to engage in </a:t>
            </a:r>
            <a:r>
              <a:rPr lang="en-US" dirty="0" smtClean="0"/>
              <a:t>agriculture</a:t>
            </a:r>
          </a:p>
          <a:p>
            <a:pPr marL="0" indent="0" algn="just">
              <a:lnSpc>
                <a:spcPct val="100000"/>
              </a:lnSpc>
              <a:spcBef>
                <a:spcPts val="0"/>
              </a:spcBef>
              <a:spcAft>
                <a:spcPts val="0"/>
              </a:spcAft>
              <a:buClr>
                <a:srgbClr val="DD1367"/>
              </a:buClr>
              <a:buNone/>
            </a:pPr>
            <a:endParaRPr lang="en-US" dirty="0"/>
          </a:p>
          <a:p>
            <a:pPr marL="450850" indent="-450850" algn="just">
              <a:lnSpc>
                <a:spcPct val="100000"/>
              </a:lnSpc>
              <a:spcBef>
                <a:spcPts val="0"/>
              </a:spcBef>
              <a:spcAft>
                <a:spcPts val="0"/>
              </a:spcAft>
              <a:buClr>
                <a:srgbClr val="DD1367"/>
              </a:buClr>
              <a:buFont typeface="Wingdings" panose="05000000000000000000" pitchFamily="2" charset="2"/>
              <a:buChar char="q"/>
            </a:pPr>
            <a:r>
              <a:rPr lang="en-US" dirty="0"/>
              <a:t>Invest in education and skill development in vulnerable and low-income </a:t>
            </a:r>
            <a:r>
              <a:rPr lang="en-US" dirty="0" smtClean="0"/>
              <a:t>communities</a:t>
            </a:r>
          </a:p>
          <a:p>
            <a:pPr marL="450850" indent="-450850" algn="just">
              <a:lnSpc>
                <a:spcPct val="100000"/>
              </a:lnSpc>
              <a:spcBef>
                <a:spcPts val="0"/>
              </a:spcBef>
              <a:spcAft>
                <a:spcPts val="0"/>
              </a:spcAft>
              <a:buClr>
                <a:srgbClr val="DD1367"/>
              </a:buClr>
              <a:buFont typeface="Wingdings" panose="05000000000000000000" pitchFamily="2" charset="2"/>
              <a:buChar char="q"/>
            </a:pPr>
            <a:endParaRPr lang="en-US" dirty="0"/>
          </a:p>
          <a:p>
            <a:pPr marL="450850" indent="-450850" algn="just">
              <a:lnSpc>
                <a:spcPct val="100000"/>
              </a:lnSpc>
              <a:spcBef>
                <a:spcPts val="0"/>
              </a:spcBef>
              <a:spcAft>
                <a:spcPts val="0"/>
              </a:spcAft>
              <a:buClr>
                <a:srgbClr val="DD1367"/>
              </a:buClr>
              <a:buFont typeface="Wingdings" panose="05000000000000000000" pitchFamily="2" charset="2"/>
              <a:buChar char="q"/>
            </a:pPr>
            <a:r>
              <a:rPr lang="en-US" dirty="0"/>
              <a:t>Combat discrimination through awareness campaigns, promoting social inclusiveness and supporting anti-discrimination laws</a:t>
            </a:r>
          </a:p>
        </p:txBody>
      </p:sp>
      <p:pic>
        <p:nvPicPr>
          <p:cNvPr id="4" name="Picture 2" descr="SDG 10 - Reduced Inequalities | IOM Regional Office for the European  Economic Area, the European Union and NATO">
            <a:extLst>
              <a:ext uri="{FF2B5EF4-FFF2-40B4-BE49-F238E27FC236}">
                <a16:creationId xmlns:a16="http://schemas.microsoft.com/office/drawing/2014/main" id="{9BCA1C4C-2513-4BAF-9A4F-D0B46624A81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002583" y="907861"/>
            <a:ext cx="747967" cy="747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6582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1A9156-F714-4DC5-9A64-FBA0EAD0E57C}"/>
              </a:ext>
            </a:extLst>
          </p:cNvPr>
          <p:cNvSpPr>
            <a:spLocks noGrp="1"/>
          </p:cNvSpPr>
          <p:nvPr>
            <p:ph type="title"/>
          </p:nvPr>
        </p:nvSpPr>
        <p:spPr>
          <a:xfrm>
            <a:off x="450850" y="615950"/>
            <a:ext cx="10908674" cy="988060"/>
          </a:xfrm>
        </p:spPr>
        <p:txBody>
          <a:bodyPr>
            <a:noAutofit/>
          </a:bodyPr>
          <a:lstStyle/>
          <a:p>
            <a:r>
              <a:rPr lang="en-US" sz="4000" dirty="0"/>
              <a:t>SDG 12: Responsible Consumption and Production</a:t>
            </a:r>
          </a:p>
        </p:txBody>
      </p:sp>
      <p:sp>
        <p:nvSpPr>
          <p:cNvPr id="3" name="Θέση περιεχομένου 2">
            <a:extLst>
              <a:ext uri="{FF2B5EF4-FFF2-40B4-BE49-F238E27FC236}">
                <a16:creationId xmlns:a16="http://schemas.microsoft.com/office/drawing/2014/main" id="{09EFE080-67FF-42E8-B101-35C60EE98279}"/>
              </a:ext>
            </a:extLst>
          </p:cNvPr>
          <p:cNvSpPr>
            <a:spLocks noGrp="1"/>
          </p:cNvSpPr>
          <p:nvPr>
            <p:ph idx="1"/>
          </p:nvPr>
        </p:nvSpPr>
        <p:spPr>
          <a:xfrm>
            <a:off x="1097280" y="1845734"/>
            <a:ext cx="10058400" cy="4124760"/>
          </a:xfrm>
        </p:spPr>
        <p:txBody>
          <a:bodyPr>
            <a:normAutofit/>
          </a:bodyPr>
          <a:lstStyle/>
          <a:p>
            <a:pPr algn="just">
              <a:lnSpc>
                <a:spcPct val="110000"/>
              </a:lnSpc>
              <a:spcBef>
                <a:spcPts val="0"/>
              </a:spcBef>
              <a:spcAft>
                <a:spcPts val="0"/>
              </a:spcAft>
            </a:pPr>
            <a:r>
              <a:rPr lang="en-US" sz="2000" b="1" dirty="0">
                <a:solidFill>
                  <a:srgbClr val="CD8B2A"/>
                </a:solidFill>
              </a:rPr>
              <a:t>SDG 12: Ensure sustainable consumption and production patterns.</a:t>
            </a:r>
          </a:p>
          <a:p>
            <a:pPr algn="just">
              <a:lnSpc>
                <a:spcPct val="110000"/>
              </a:lnSpc>
              <a:spcBef>
                <a:spcPts val="0"/>
              </a:spcBef>
              <a:spcAft>
                <a:spcPts val="0"/>
              </a:spcAft>
            </a:pPr>
            <a:endParaRPr lang="en-US" dirty="0" smtClean="0"/>
          </a:p>
          <a:p>
            <a:pPr algn="just">
              <a:lnSpc>
                <a:spcPct val="110000"/>
              </a:lnSpc>
              <a:spcBef>
                <a:spcPts val="0"/>
              </a:spcBef>
              <a:spcAft>
                <a:spcPts val="0"/>
              </a:spcAft>
            </a:pPr>
            <a:r>
              <a:rPr lang="en-US" b="1" dirty="0" smtClean="0"/>
              <a:t>Efficient </a:t>
            </a:r>
            <a:r>
              <a:rPr lang="en-US" b="1" dirty="0"/>
              <a:t>use </a:t>
            </a:r>
            <a:r>
              <a:rPr lang="en-US" dirty="0"/>
              <a:t>of natural resources and reduce waste and pollution. </a:t>
            </a:r>
            <a:endParaRPr lang="en-US" dirty="0" smtClean="0"/>
          </a:p>
          <a:p>
            <a:pPr algn="just">
              <a:lnSpc>
                <a:spcPct val="110000"/>
              </a:lnSpc>
              <a:spcBef>
                <a:spcPts val="0"/>
              </a:spcBef>
              <a:spcAft>
                <a:spcPts val="0"/>
              </a:spcAft>
            </a:pPr>
            <a:endParaRPr lang="en-US" dirty="0"/>
          </a:p>
          <a:p>
            <a:pPr algn="just">
              <a:lnSpc>
                <a:spcPct val="110000"/>
              </a:lnSpc>
              <a:spcBef>
                <a:spcPts val="0"/>
              </a:spcBef>
              <a:spcAft>
                <a:spcPts val="0"/>
              </a:spcAft>
            </a:pPr>
            <a:r>
              <a:rPr lang="en-US" b="1" dirty="0" smtClean="0"/>
              <a:t>Minimizing </a:t>
            </a:r>
            <a:r>
              <a:rPr lang="en-US" b="1" dirty="0"/>
              <a:t>food waste </a:t>
            </a:r>
            <a:r>
              <a:rPr lang="en-US" dirty="0"/>
              <a:t>along the supply chain is crucial in addressing responsible consumption. </a:t>
            </a:r>
            <a:endParaRPr lang="en-US" dirty="0" smtClean="0"/>
          </a:p>
          <a:p>
            <a:pPr algn="just">
              <a:lnSpc>
                <a:spcPct val="110000"/>
              </a:lnSpc>
              <a:spcBef>
                <a:spcPts val="0"/>
              </a:spcBef>
              <a:spcAft>
                <a:spcPts val="0"/>
              </a:spcAft>
            </a:pPr>
            <a:endParaRPr lang="el-GR" dirty="0"/>
          </a:p>
          <a:p>
            <a:pPr algn="just">
              <a:lnSpc>
                <a:spcPct val="110000"/>
              </a:lnSpc>
              <a:spcBef>
                <a:spcPts val="0"/>
              </a:spcBef>
              <a:spcAft>
                <a:spcPts val="0"/>
              </a:spcAft>
            </a:pPr>
            <a:r>
              <a:rPr lang="en-US" dirty="0"/>
              <a:t>SDG 12 aims to halve per capita global food waste along production and supply chains, including post-harvest losses. </a:t>
            </a:r>
          </a:p>
          <a:p>
            <a:pPr algn="just">
              <a:lnSpc>
                <a:spcPct val="110000"/>
              </a:lnSpc>
              <a:spcBef>
                <a:spcPts val="0"/>
              </a:spcBef>
              <a:spcAft>
                <a:spcPts val="0"/>
              </a:spcAft>
            </a:pPr>
            <a:endParaRPr lang="en-US" dirty="0"/>
          </a:p>
        </p:txBody>
      </p:sp>
      <p:pic>
        <p:nvPicPr>
          <p:cNvPr id="4" name="Picture 6" descr="Sustainable Development Goal 12 - Wikipedia">
            <a:extLst>
              <a:ext uri="{FF2B5EF4-FFF2-40B4-BE49-F238E27FC236}">
                <a16:creationId xmlns:a16="http://schemas.microsoft.com/office/drawing/2014/main" id="{19CE9CC1-F619-4D0F-B3C3-C4DEB3B9E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9524" y="895350"/>
            <a:ext cx="708660" cy="708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65496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A227F-FC94-47F8-82F6-0C0007E12CDA}"/>
              </a:ext>
            </a:extLst>
          </p:cNvPr>
          <p:cNvSpPr>
            <a:spLocks noGrp="1"/>
          </p:cNvSpPr>
          <p:nvPr>
            <p:ph type="title"/>
          </p:nvPr>
        </p:nvSpPr>
        <p:spPr/>
        <p:txBody>
          <a:bodyPr>
            <a:normAutofit/>
          </a:bodyPr>
          <a:lstStyle/>
          <a:p>
            <a:r>
              <a:rPr lang="en-US" sz="3600" dirty="0"/>
              <a:t>SDG 12: Responsible Consumption and Production</a:t>
            </a:r>
          </a:p>
        </p:txBody>
      </p:sp>
      <p:sp>
        <p:nvSpPr>
          <p:cNvPr id="3" name="Θέση περιεχομένου 2">
            <a:extLst>
              <a:ext uri="{FF2B5EF4-FFF2-40B4-BE49-F238E27FC236}">
                <a16:creationId xmlns:a16="http://schemas.microsoft.com/office/drawing/2014/main" id="{13053352-BA6E-4843-BFCF-5AEBAB1182BC}"/>
              </a:ext>
            </a:extLst>
          </p:cNvPr>
          <p:cNvSpPr>
            <a:spLocks noGrp="1"/>
          </p:cNvSpPr>
          <p:nvPr>
            <p:ph idx="1"/>
          </p:nvPr>
        </p:nvSpPr>
        <p:spPr/>
        <p:txBody>
          <a:bodyPr>
            <a:normAutofit/>
          </a:bodyPr>
          <a:lstStyle/>
          <a:p>
            <a:r>
              <a:rPr lang="en-US" b="1" u="sng" dirty="0"/>
              <a:t>Food waste per country</a:t>
            </a:r>
          </a:p>
          <a:p>
            <a:endParaRPr lang="en-US" dirty="0"/>
          </a:p>
        </p:txBody>
      </p:sp>
      <p:pic>
        <p:nvPicPr>
          <p:cNvPr id="4" name="Picture 6" descr="Sustainable Development Goal 12 - Wikipedia">
            <a:extLst>
              <a:ext uri="{FF2B5EF4-FFF2-40B4-BE49-F238E27FC236}">
                <a16:creationId xmlns:a16="http://schemas.microsoft.com/office/drawing/2014/main" id="{01BCD570-799C-4DC5-B5C0-F3545734A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2950" y="888356"/>
            <a:ext cx="785504" cy="785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5" name="Table 4"/>
          <p:cNvGraphicFramePr>
            <a:graphicFrameLocks noGrp="1"/>
          </p:cNvGraphicFramePr>
          <p:nvPr>
            <p:extLst>
              <p:ext uri="{D42A27DB-BD31-4B8C-83A1-F6EECF244321}">
                <p14:modId xmlns:p14="http://schemas.microsoft.com/office/powerpoint/2010/main" val="4201035381"/>
              </p:ext>
            </p:extLst>
          </p:nvPr>
        </p:nvGraphicFramePr>
        <p:xfrm>
          <a:off x="1754471" y="2730500"/>
          <a:ext cx="8127999" cy="2123440"/>
        </p:xfrm>
        <a:graphic>
          <a:graphicData uri="http://schemas.openxmlformats.org/drawingml/2006/table">
            <a:tbl>
              <a:tblPr firstRow="1" bandRow="1">
                <a:tableStyleId>{17292A2E-F333-43FB-9621-5CBBE7FDCDCB}</a:tableStyleId>
              </a:tblPr>
              <a:tblGrid>
                <a:gridCol w="2709333">
                  <a:extLst>
                    <a:ext uri="{9D8B030D-6E8A-4147-A177-3AD203B41FA5}">
                      <a16:colId xmlns:a16="http://schemas.microsoft.com/office/drawing/2014/main" val="1235592922"/>
                    </a:ext>
                  </a:extLst>
                </a:gridCol>
                <a:gridCol w="2709333">
                  <a:extLst>
                    <a:ext uri="{9D8B030D-6E8A-4147-A177-3AD203B41FA5}">
                      <a16:colId xmlns:a16="http://schemas.microsoft.com/office/drawing/2014/main" val="3844573106"/>
                    </a:ext>
                  </a:extLst>
                </a:gridCol>
                <a:gridCol w="2709333">
                  <a:extLst>
                    <a:ext uri="{9D8B030D-6E8A-4147-A177-3AD203B41FA5}">
                      <a16:colId xmlns:a16="http://schemas.microsoft.com/office/drawing/2014/main" val="4005843498"/>
                    </a:ext>
                  </a:extLst>
                </a:gridCol>
              </a:tblGrid>
              <a:tr h="370840">
                <a:tc>
                  <a:txBody>
                    <a:bodyPr/>
                    <a:lstStyle/>
                    <a:p>
                      <a:pPr algn="ctr"/>
                      <a:r>
                        <a:rPr lang="en-US" dirty="0" smtClean="0">
                          <a:latin typeface="Cambria" panose="02040503050406030204" pitchFamily="18" charset="0"/>
                          <a:ea typeface="Cambria" panose="02040503050406030204" pitchFamily="18" charset="0"/>
                        </a:rPr>
                        <a:t>Country</a:t>
                      </a:r>
                      <a:r>
                        <a:rPr lang="en-US" baseline="0" dirty="0" smtClean="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Waste Production</a:t>
                      </a:r>
                      <a:r>
                        <a:rPr lang="en-US" baseline="0" dirty="0" smtClean="0">
                          <a:latin typeface="Cambria" panose="02040503050406030204" pitchFamily="18" charset="0"/>
                          <a:ea typeface="Cambria" panose="02040503050406030204" pitchFamily="18" charset="0"/>
                        </a:rPr>
                        <a:t> per capita kg</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Total</a:t>
                      </a:r>
                      <a:r>
                        <a:rPr lang="en-US" baseline="0" dirty="0" smtClean="0">
                          <a:latin typeface="Cambria" panose="02040503050406030204" pitchFamily="18" charset="0"/>
                          <a:ea typeface="Cambria" panose="02040503050406030204" pitchFamily="18" charset="0"/>
                        </a:rPr>
                        <a:t> waste generation</a:t>
                      </a:r>
                      <a:endParaRPr lang="en-US" dirty="0" smtClean="0">
                        <a:latin typeface="Cambria" panose="02040503050406030204" pitchFamily="18" charset="0"/>
                        <a:ea typeface="Cambria" panose="02040503050406030204" pitchFamily="18" charset="0"/>
                      </a:endParaRPr>
                    </a:p>
                    <a:p>
                      <a:pPr algn="ctr"/>
                      <a:r>
                        <a:rPr lang="en-US" dirty="0" smtClean="0">
                          <a:latin typeface="Cambria" panose="02040503050406030204" pitchFamily="18" charset="0"/>
                          <a:ea typeface="Cambria" panose="02040503050406030204" pitchFamily="18" charset="0"/>
                        </a:rPr>
                        <a:t> </a:t>
                      </a:r>
                      <a:r>
                        <a:rPr lang="el-GR"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million metric tones</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05986000"/>
                  </a:ext>
                </a:extLst>
              </a:tr>
              <a:tr h="370840">
                <a:tc>
                  <a:txBody>
                    <a:bodyPr/>
                    <a:lstStyle/>
                    <a:p>
                      <a:pPr algn="ctr"/>
                      <a:r>
                        <a:rPr lang="en-US" dirty="0" smtClean="0">
                          <a:latin typeface="Cambria" panose="02040503050406030204" pitchFamily="18" charset="0"/>
                          <a:ea typeface="Cambria" panose="02040503050406030204" pitchFamily="18" charset="0"/>
                        </a:rPr>
                        <a:t>Cyprus</a:t>
                      </a:r>
                      <a:endParaRPr lang="en-US" dirty="0">
                        <a:latin typeface="Cambria" panose="02040503050406030204" pitchFamily="18" charset="0"/>
                        <a:ea typeface="Cambria" panose="02040503050406030204" pitchFamily="18" charset="0"/>
                      </a:endParaRPr>
                    </a:p>
                  </a:txBody>
                  <a:tcPr/>
                </a:tc>
                <a:tc>
                  <a:txBody>
                    <a:bodyPr/>
                    <a:lstStyle/>
                    <a:p>
                      <a:pPr algn="ctr"/>
                      <a:r>
                        <a:rPr lang="el-GR" dirty="0" smtClean="0">
                          <a:latin typeface="Cambria" panose="02040503050406030204" pitchFamily="18" charset="0"/>
                          <a:ea typeface="Cambria" panose="02040503050406030204" pitchFamily="18" charset="0"/>
                        </a:rPr>
                        <a:t>644</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2.2</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007280050"/>
                  </a:ext>
                </a:extLst>
              </a:tr>
              <a:tr h="370840">
                <a:tc>
                  <a:txBody>
                    <a:bodyPr/>
                    <a:lstStyle/>
                    <a:p>
                      <a:pPr algn="ctr"/>
                      <a:r>
                        <a:rPr lang="en-US" dirty="0" smtClean="0">
                          <a:latin typeface="Cambria" panose="02040503050406030204" pitchFamily="18" charset="0"/>
                          <a:ea typeface="Cambria" panose="02040503050406030204" pitchFamily="18" charset="0"/>
                        </a:rPr>
                        <a:t>Greece</a:t>
                      </a:r>
                      <a:endParaRPr lang="en-US" dirty="0">
                        <a:latin typeface="Cambria" panose="02040503050406030204" pitchFamily="18" charset="0"/>
                        <a:ea typeface="Cambria" panose="02040503050406030204" pitchFamily="18" charset="0"/>
                      </a:endParaRPr>
                    </a:p>
                  </a:txBody>
                  <a:tcPr/>
                </a:tc>
                <a:tc>
                  <a:txBody>
                    <a:bodyPr/>
                    <a:lstStyle/>
                    <a:p>
                      <a:pPr algn="ctr"/>
                      <a:r>
                        <a:rPr lang="el-GR" dirty="0" smtClean="0">
                          <a:latin typeface="Cambria" panose="02040503050406030204" pitchFamily="18" charset="0"/>
                          <a:ea typeface="Cambria" panose="02040503050406030204" pitchFamily="18" charset="0"/>
                        </a:rPr>
                        <a:t>524</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24.6</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863204387"/>
                  </a:ext>
                </a:extLst>
              </a:tr>
              <a:tr h="370840">
                <a:tc>
                  <a:txBody>
                    <a:bodyPr/>
                    <a:lstStyle/>
                    <a:p>
                      <a:pPr algn="ctr"/>
                      <a:r>
                        <a:rPr lang="en-US" dirty="0" smtClean="0">
                          <a:latin typeface="Cambria" panose="02040503050406030204" pitchFamily="18" charset="0"/>
                          <a:ea typeface="Cambria" panose="02040503050406030204" pitchFamily="18" charset="0"/>
                        </a:rPr>
                        <a:t>Spain</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472</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105.9</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523021071"/>
                  </a:ext>
                </a:extLst>
              </a:tr>
              <a:tr h="370840">
                <a:tc>
                  <a:txBody>
                    <a:bodyPr/>
                    <a:lstStyle/>
                    <a:p>
                      <a:pPr algn="ctr"/>
                      <a:r>
                        <a:rPr lang="en-US" dirty="0" smtClean="0">
                          <a:latin typeface="Cambria" panose="02040503050406030204" pitchFamily="18" charset="0"/>
                          <a:ea typeface="Cambria" panose="02040503050406030204" pitchFamily="18" charset="0"/>
                        </a:rPr>
                        <a:t>Italy</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487</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smtClean="0">
                          <a:latin typeface="Cambria" panose="02040503050406030204" pitchFamily="18" charset="0"/>
                          <a:ea typeface="Cambria" panose="02040503050406030204" pitchFamily="18" charset="0"/>
                        </a:rPr>
                        <a:t>174.9</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81111976"/>
                  </a:ext>
                </a:extLst>
              </a:tr>
            </a:tbl>
          </a:graphicData>
        </a:graphic>
      </p:graphicFrame>
    </p:spTree>
    <p:extLst>
      <p:ext uri="{BB962C8B-B14F-4D97-AF65-F5344CB8AC3E}">
        <p14:creationId xmlns:p14="http://schemas.microsoft.com/office/powerpoint/2010/main" val="300406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7CF1EE-1907-4703-885D-88425CD251A7}"/>
              </a:ext>
            </a:extLst>
          </p:cNvPr>
          <p:cNvSpPr>
            <a:spLocks noGrp="1"/>
          </p:cNvSpPr>
          <p:nvPr>
            <p:ph type="title"/>
          </p:nvPr>
        </p:nvSpPr>
        <p:spPr>
          <a:xfrm>
            <a:off x="1852930" y="167849"/>
            <a:ext cx="10058400" cy="1450757"/>
          </a:xfrm>
        </p:spPr>
        <p:txBody>
          <a:bodyPr>
            <a:normAutofit/>
          </a:bodyPr>
          <a:lstStyle/>
          <a:p>
            <a:r>
              <a:rPr lang="en-US" sz="4400" dirty="0" smtClean="0"/>
              <a:t>SDG 12</a:t>
            </a:r>
            <a:r>
              <a:rPr lang="en-US" sz="4400" dirty="0"/>
              <a:t>: Agriculture Contribution</a:t>
            </a:r>
          </a:p>
        </p:txBody>
      </p:sp>
      <p:sp>
        <p:nvSpPr>
          <p:cNvPr id="3" name="Θέση περιεχομένου 2">
            <a:extLst>
              <a:ext uri="{FF2B5EF4-FFF2-40B4-BE49-F238E27FC236}">
                <a16:creationId xmlns:a16="http://schemas.microsoft.com/office/drawing/2014/main" id="{CE5E23DC-DA9A-42C9-A136-D27AE6F694CE}"/>
              </a:ext>
            </a:extLst>
          </p:cNvPr>
          <p:cNvSpPr>
            <a:spLocks noGrp="1"/>
          </p:cNvSpPr>
          <p:nvPr>
            <p:ph idx="1"/>
          </p:nvPr>
        </p:nvSpPr>
        <p:spPr/>
        <p:txBody>
          <a:bodyPr>
            <a:normAutofit/>
          </a:bodyPr>
          <a:lstStyle/>
          <a:p>
            <a:pPr marL="266700" indent="-266700" algn="just">
              <a:lnSpc>
                <a:spcPct val="100000"/>
              </a:lnSpc>
              <a:spcBef>
                <a:spcPts val="0"/>
              </a:spcBef>
              <a:spcAft>
                <a:spcPts val="0"/>
              </a:spcAft>
              <a:buClr>
                <a:srgbClr val="CD8B2A"/>
              </a:buClr>
              <a:buFont typeface="Wingdings" panose="05000000000000000000" pitchFamily="2" charset="2"/>
              <a:buChar char="q"/>
            </a:pPr>
            <a:r>
              <a:rPr lang="en-US" sz="2100" dirty="0"/>
              <a:t>Educate consumers about the environmental and social impacts of their food choices, promoting responsible </a:t>
            </a:r>
            <a:r>
              <a:rPr lang="en-US" sz="2100" dirty="0" smtClean="0"/>
              <a:t>consumption</a:t>
            </a:r>
          </a:p>
          <a:p>
            <a:pPr marL="266700" indent="-266700" algn="just">
              <a:lnSpc>
                <a:spcPct val="100000"/>
              </a:lnSpc>
              <a:spcBef>
                <a:spcPts val="0"/>
              </a:spcBef>
              <a:spcAft>
                <a:spcPts val="0"/>
              </a:spcAft>
              <a:buClr>
                <a:srgbClr val="CD8B2A"/>
              </a:buClr>
              <a:buFont typeface="Wingdings" panose="05000000000000000000" pitchFamily="2" charset="2"/>
              <a:buChar char="q"/>
            </a:pPr>
            <a:endParaRPr lang="en-US" sz="2100" dirty="0"/>
          </a:p>
          <a:p>
            <a:pPr marL="266700" indent="-266700" algn="just">
              <a:lnSpc>
                <a:spcPct val="100000"/>
              </a:lnSpc>
              <a:spcBef>
                <a:spcPts val="0"/>
              </a:spcBef>
              <a:spcAft>
                <a:spcPts val="0"/>
              </a:spcAft>
              <a:buClr>
                <a:srgbClr val="CD8B2A"/>
              </a:buClr>
              <a:buFont typeface="Wingdings" panose="05000000000000000000" pitchFamily="2" charset="2"/>
              <a:buChar char="q"/>
            </a:pPr>
            <a:r>
              <a:rPr lang="en-US" sz="2100" dirty="0"/>
              <a:t>Implementation of better post-harvest handling practices and distribution. Gentle handling of produce during harvesting, sorting, and packing reduces physical damage that can lead to premature </a:t>
            </a:r>
            <a:r>
              <a:rPr lang="en-US" sz="2100" dirty="0" smtClean="0"/>
              <a:t>spoilage</a:t>
            </a:r>
          </a:p>
          <a:p>
            <a:pPr marL="266700" indent="-266700" algn="just">
              <a:lnSpc>
                <a:spcPct val="100000"/>
              </a:lnSpc>
              <a:spcBef>
                <a:spcPts val="0"/>
              </a:spcBef>
              <a:spcAft>
                <a:spcPts val="0"/>
              </a:spcAft>
              <a:buClr>
                <a:srgbClr val="CD8B2A"/>
              </a:buClr>
              <a:buFont typeface="Wingdings" panose="05000000000000000000" pitchFamily="2" charset="2"/>
              <a:buChar char="q"/>
            </a:pPr>
            <a:endParaRPr lang="en-US" sz="2100" dirty="0"/>
          </a:p>
          <a:p>
            <a:pPr marL="266700" indent="-266700" algn="just">
              <a:lnSpc>
                <a:spcPct val="100000"/>
              </a:lnSpc>
              <a:spcBef>
                <a:spcPts val="0"/>
              </a:spcBef>
              <a:spcAft>
                <a:spcPts val="0"/>
              </a:spcAft>
              <a:buClr>
                <a:srgbClr val="CD8B2A"/>
              </a:buClr>
              <a:buFont typeface="Wingdings" panose="05000000000000000000" pitchFamily="2" charset="2"/>
              <a:buChar char="q"/>
            </a:pPr>
            <a:r>
              <a:rPr lang="en-US" sz="2100" dirty="0"/>
              <a:t>Proper choice of packaging can help protect the product from external factors like air, light and  physical damage. Modified Atmosphere Packaging (MAP) can extend perishables life by controlling carbon dioxide and oxygen levels or by applying Sulphur dioxide </a:t>
            </a:r>
          </a:p>
          <a:p>
            <a:endParaRPr lang="en-US" dirty="0"/>
          </a:p>
          <a:p>
            <a:endParaRPr lang="en-US" i="1" dirty="0"/>
          </a:p>
        </p:txBody>
      </p:sp>
      <p:pic>
        <p:nvPicPr>
          <p:cNvPr id="5" name="Picture 6" descr="Sustainable Development Goal 12 - Wikipedia">
            <a:extLst>
              <a:ext uri="{FF2B5EF4-FFF2-40B4-BE49-F238E27FC236}">
                <a16:creationId xmlns:a16="http://schemas.microsoft.com/office/drawing/2014/main" id="{738DC608-CA49-460D-B85E-DA36E1229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113" y="879419"/>
            <a:ext cx="739187" cy="739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940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7CF1EE-1907-4703-885D-88425CD251A7}"/>
              </a:ext>
            </a:extLst>
          </p:cNvPr>
          <p:cNvSpPr>
            <a:spLocks noGrp="1"/>
          </p:cNvSpPr>
          <p:nvPr>
            <p:ph type="title"/>
          </p:nvPr>
        </p:nvSpPr>
        <p:spPr>
          <a:xfrm>
            <a:off x="1852930" y="167849"/>
            <a:ext cx="10058400" cy="1450757"/>
          </a:xfrm>
        </p:spPr>
        <p:txBody>
          <a:bodyPr>
            <a:normAutofit/>
          </a:bodyPr>
          <a:lstStyle/>
          <a:p>
            <a:r>
              <a:rPr lang="en-US" sz="4400" dirty="0" smtClean="0"/>
              <a:t>SDG 12</a:t>
            </a:r>
            <a:r>
              <a:rPr lang="en-US" sz="4400" dirty="0"/>
              <a:t>: Agriculture Contribution</a:t>
            </a:r>
          </a:p>
        </p:txBody>
      </p:sp>
      <p:sp>
        <p:nvSpPr>
          <p:cNvPr id="3" name="Θέση περιεχομένου 2">
            <a:extLst>
              <a:ext uri="{FF2B5EF4-FFF2-40B4-BE49-F238E27FC236}">
                <a16:creationId xmlns:a16="http://schemas.microsoft.com/office/drawing/2014/main" id="{CE5E23DC-DA9A-42C9-A136-D27AE6F694CE}"/>
              </a:ext>
            </a:extLst>
          </p:cNvPr>
          <p:cNvSpPr>
            <a:spLocks noGrp="1"/>
          </p:cNvSpPr>
          <p:nvPr>
            <p:ph idx="1"/>
          </p:nvPr>
        </p:nvSpPr>
        <p:spPr/>
        <p:txBody>
          <a:bodyPr>
            <a:normAutofit/>
          </a:bodyPr>
          <a:lstStyle/>
          <a:p>
            <a:pPr marL="361950" indent="-361950" algn="just">
              <a:lnSpc>
                <a:spcPct val="100000"/>
              </a:lnSpc>
              <a:spcBef>
                <a:spcPts val="0"/>
              </a:spcBef>
              <a:spcAft>
                <a:spcPts val="0"/>
              </a:spcAft>
              <a:buClr>
                <a:srgbClr val="CD8B2A"/>
              </a:buClr>
              <a:buFont typeface="Wingdings" panose="05000000000000000000" pitchFamily="2" charset="2"/>
              <a:buChar char="q"/>
            </a:pPr>
            <a:r>
              <a:rPr lang="en-US" sz="2100" dirty="0" smtClean="0"/>
              <a:t>Minimize </a:t>
            </a:r>
            <a:r>
              <a:rPr lang="en-US" sz="2100" dirty="0"/>
              <a:t>the time between harvesting and packaging to reduce exposure to unfavorable </a:t>
            </a:r>
            <a:r>
              <a:rPr lang="en-US" sz="2100" dirty="0" smtClean="0"/>
              <a:t>conditions</a:t>
            </a:r>
          </a:p>
          <a:p>
            <a:pPr marL="361950" indent="-361950" algn="just">
              <a:lnSpc>
                <a:spcPct val="100000"/>
              </a:lnSpc>
              <a:spcBef>
                <a:spcPts val="0"/>
              </a:spcBef>
              <a:spcAft>
                <a:spcPts val="0"/>
              </a:spcAft>
              <a:buClr>
                <a:srgbClr val="CD8B2A"/>
              </a:buClr>
              <a:buFont typeface="Wingdings" panose="05000000000000000000" pitchFamily="2" charset="2"/>
              <a:buChar char="q"/>
            </a:pPr>
            <a:endParaRPr lang="en-US" sz="2100" dirty="0"/>
          </a:p>
          <a:p>
            <a:pPr marL="361950" indent="-361950" algn="just">
              <a:lnSpc>
                <a:spcPct val="100000"/>
              </a:lnSpc>
              <a:spcBef>
                <a:spcPts val="0"/>
              </a:spcBef>
              <a:spcAft>
                <a:spcPts val="0"/>
              </a:spcAft>
              <a:buClr>
                <a:srgbClr val="CD8B2A"/>
              </a:buClr>
              <a:buFont typeface="Wingdings" panose="05000000000000000000" pitchFamily="2" charset="2"/>
              <a:buChar char="q"/>
            </a:pPr>
            <a:r>
              <a:rPr lang="en-US" dirty="0"/>
              <a:t>The use of cold storage facilities can help minimize food waste by extending the shelf life of perishable goods, prevent spoilage, and reduce post-harvest </a:t>
            </a:r>
            <a:r>
              <a:rPr lang="en-US" dirty="0" smtClean="0"/>
              <a:t>losses</a:t>
            </a:r>
          </a:p>
          <a:p>
            <a:pPr marL="361950" indent="-361950" algn="just">
              <a:lnSpc>
                <a:spcPct val="100000"/>
              </a:lnSpc>
              <a:spcBef>
                <a:spcPts val="0"/>
              </a:spcBef>
              <a:spcAft>
                <a:spcPts val="0"/>
              </a:spcAft>
              <a:buClr>
                <a:srgbClr val="CD8B2A"/>
              </a:buClr>
              <a:buFont typeface="Wingdings" panose="05000000000000000000" pitchFamily="2" charset="2"/>
              <a:buChar char="q"/>
            </a:pPr>
            <a:endParaRPr lang="en-US" dirty="0"/>
          </a:p>
          <a:p>
            <a:pPr marL="361950" indent="-361950" algn="just">
              <a:lnSpc>
                <a:spcPct val="100000"/>
              </a:lnSpc>
              <a:spcBef>
                <a:spcPts val="0"/>
              </a:spcBef>
              <a:spcAft>
                <a:spcPts val="0"/>
              </a:spcAft>
              <a:buClr>
                <a:srgbClr val="CD8B2A"/>
              </a:buClr>
              <a:buFont typeface="Wingdings" panose="05000000000000000000" pitchFamily="2" charset="2"/>
              <a:buChar char="q"/>
            </a:pPr>
            <a:r>
              <a:rPr lang="en-US" dirty="0"/>
              <a:t>Adopting the principles of circular economy and the practices that goes with it (composting, agroforestry etc.), can reduce the waste generation. </a:t>
            </a:r>
          </a:p>
          <a:p>
            <a:endParaRPr lang="en-US" dirty="0"/>
          </a:p>
          <a:p>
            <a:endParaRPr lang="en-US" i="1" dirty="0"/>
          </a:p>
        </p:txBody>
      </p:sp>
      <p:pic>
        <p:nvPicPr>
          <p:cNvPr id="5" name="Picture 6" descr="Sustainable Development Goal 12 - Wikipedia">
            <a:extLst>
              <a:ext uri="{FF2B5EF4-FFF2-40B4-BE49-F238E27FC236}">
                <a16:creationId xmlns:a16="http://schemas.microsoft.com/office/drawing/2014/main" id="{738DC608-CA49-460D-B85E-DA36E1229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113" y="879419"/>
            <a:ext cx="739187" cy="739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275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385CA-8656-4AC2-B355-E0A8CDD1BDAC}"/>
              </a:ext>
            </a:extLst>
          </p:cNvPr>
          <p:cNvSpPr>
            <a:spLocks noGrp="1"/>
          </p:cNvSpPr>
          <p:nvPr>
            <p:ph type="title"/>
          </p:nvPr>
        </p:nvSpPr>
        <p:spPr>
          <a:xfrm>
            <a:off x="3084830" y="200243"/>
            <a:ext cx="10058400" cy="1450757"/>
          </a:xfrm>
        </p:spPr>
        <p:txBody>
          <a:bodyPr>
            <a:normAutofit/>
          </a:bodyPr>
          <a:lstStyle/>
          <a:p>
            <a:r>
              <a:rPr lang="en-US" sz="4400" dirty="0"/>
              <a:t>SDG 13: Climate Action</a:t>
            </a:r>
          </a:p>
        </p:txBody>
      </p:sp>
      <p:sp>
        <p:nvSpPr>
          <p:cNvPr id="3" name="Θέση περιεχομένου 2">
            <a:extLst>
              <a:ext uri="{FF2B5EF4-FFF2-40B4-BE49-F238E27FC236}">
                <a16:creationId xmlns:a16="http://schemas.microsoft.com/office/drawing/2014/main" id="{DC6BDA0C-21F0-4BF0-A79A-D440C73C9BAA}"/>
              </a:ext>
            </a:extLst>
          </p:cNvPr>
          <p:cNvSpPr>
            <a:spLocks noGrp="1"/>
          </p:cNvSpPr>
          <p:nvPr>
            <p:ph idx="1"/>
          </p:nvPr>
        </p:nvSpPr>
        <p:spPr/>
        <p:txBody>
          <a:bodyPr>
            <a:normAutofit fontScale="92500"/>
          </a:bodyPr>
          <a:lstStyle/>
          <a:p>
            <a:r>
              <a:rPr lang="en-US" b="1" dirty="0">
                <a:solidFill>
                  <a:srgbClr val="48773C"/>
                </a:solidFill>
              </a:rPr>
              <a:t>SDG 13: Take urgent action to combat climate change and its impacts.</a:t>
            </a:r>
            <a:endParaRPr lang="en-US" sz="2400" b="1" dirty="0">
              <a:solidFill>
                <a:srgbClr val="48773C"/>
              </a:solidFill>
            </a:endParaRPr>
          </a:p>
          <a:p>
            <a:r>
              <a:rPr lang="en-US" i="1" u="sng" dirty="0" smtClean="0"/>
              <a:t>Target </a:t>
            </a:r>
            <a:r>
              <a:rPr lang="en-US" i="1" u="sng" dirty="0"/>
              <a:t>13.1 aims to strengthen the resilience and adaptive capacity to climate-related hazards</a:t>
            </a:r>
          </a:p>
          <a:p>
            <a:endParaRPr lang="en-US" i="1" u="sng" dirty="0"/>
          </a:p>
          <a:p>
            <a:pPr marL="266700" indent="-266700" algn="just">
              <a:lnSpc>
                <a:spcPct val="150000"/>
              </a:lnSpc>
              <a:spcBef>
                <a:spcPts val="0"/>
              </a:spcBef>
              <a:spcAft>
                <a:spcPts val="0"/>
              </a:spcAft>
              <a:buClr>
                <a:srgbClr val="48773C"/>
              </a:buClr>
              <a:buFont typeface="Wingdings" panose="05000000000000000000" pitchFamily="2" charset="2"/>
              <a:buChar char="q"/>
            </a:pPr>
            <a:r>
              <a:rPr lang="en-US" sz="2000" dirty="0"/>
              <a:t>The Earth's average temperature has already risen by about 1.2 </a:t>
            </a:r>
            <a:r>
              <a:rPr lang="en-US" baseline="30000" dirty="0" smtClean="0"/>
              <a:t>o </a:t>
            </a:r>
            <a:r>
              <a:rPr lang="en-US" dirty="0" smtClean="0"/>
              <a:t>C</a:t>
            </a:r>
            <a:r>
              <a:rPr lang="en-US" sz="2000" dirty="0" smtClean="0"/>
              <a:t> above </a:t>
            </a:r>
            <a:r>
              <a:rPr lang="en-US" sz="2000" dirty="0"/>
              <a:t>pre-industrial </a:t>
            </a:r>
            <a:r>
              <a:rPr lang="en-US" sz="2000" dirty="0" smtClean="0"/>
              <a:t>levels,</a:t>
            </a:r>
          </a:p>
          <a:p>
            <a:pPr marL="266700" indent="-266700" algn="just">
              <a:lnSpc>
                <a:spcPct val="150000"/>
              </a:lnSpc>
              <a:spcBef>
                <a:spcPts val="0"/>
              </a:spcBef>
              <a:spcAft>
                <a:spcPts val="0"/>
              </a:spcAft>
              <a:buClr>
                <a:srgbClr val="48773C"/>
              </a:buClr>
              <a:buFont typeface="Wingdings" panose="05000000000000000000" pitchFamily="2" charset="2"/>
              <a:buChar char="q"/>
            </a:pPr>
            <a:endParaRPr lang="en-US" sz="2000" dirty="0"/>
          </a:p>
          <a:p>
            <a:pPr marL="266700" indent="-266700" algn="just">
              <a:lnSpc>
                <a:spcPct val="150000"/>
              </a:lnSpc>
              <a:spcBef>
                <a:spcPts val="0"/>
              </a:spcBef>
              <a:spcAft>
                <a:spcPts val="0"/>
              </a:spcAft>
              <a:buClr>
                <a:srgbClr val="48773C"/>
              </a:buClr>
              <a:buFont typeface="Wingdings" panose="05000000000000000000" pitchFamily="2" charset="2"/>
              <a:buChar char="q"/>
            </a:pPr>
            <a:r>
              <a:rPr lang="en-US" sz="2000" dirty="0"/>
              <a:t>Global sea levels have risen by an average of about 20 cm since the late 19th </a:t>
            </a:r>
            <a:r>
              <a:rPr lang="en-US" sz="2000" dirty="0" smtClean="0"/>
              <a:t>century,</a:t>
            </a:r>
          </a:p>
          <a:p>
            <a:pPr marL="266700" indent="-266700" algn="just">
              <a:lnSpc>
                <a:spcPct val="150000"/>
              </a:lnSpc>
              <a:spcBef>
                <a:spcPts val="0"/>
              </a:spcBef>
              <a:spcAft>
                <a:spcPts val="0"/>
              </a:spcAft>
              <a:buClr>
                <a:srgbClr val="48773C"/>
              </a:buClr>
              <a:buFont typeface="Wingdings" panose="05000000000000000000" pitchFamily="2" charset="2"/>
              <a:buChar char="q"/>
            </a:pPr>
            <a:endParaRPr lang="en-US" sz="2000" dirty="0"/>
          </a:p>
          <a:p>
            <a:pPr marL="266700" indent="-266700" algn="just">
              <a:lnSpc>
                <a:spcPct val="150000"/>
              </a:lnSpc>
              <a:spcBef>
                <a:spcPts val="0"/>
              </a:spcBef>
              <a:spcAft>
                <a:spcPts val="0"/>
              </a:spcAft>
              <a:buClr>
                <a:srgbClr val="48773C"/>
              </a:buClr>
              <a:buFont typeface="Wingdings" panose="05000000000000000000" pitchFamily="2" charset="2"/>
              <a:buChar char="q"/>
            </a:pPr>
            <a:r>
              <a:rPr lang="en-US" sz="2000" dirty="0"/>
              <a:t>Global carbon dioxide (CO</a:t>
            </a:r>
            <a:r>
              <a:rPr lang="en-US" sz="2000" baseline="-25000" dirty="0"/>
              <a:t>2</a:t>
            </a:r>
            <a:r>
              <a:rPr lang="en-US" sz="2000" dirty="0"/>
              <a:t>) emissions reached approximately 37.12 billion metric tons in 2022.</a:t>
            </a:r>
          </a:p>
          <a:p>
            <a:endParaRPr lang="en-US" dirty="0"/>
          </a:p>
          <a:p>
            <a:endParaRPr lang="en-US" dirty="0"/>
          </a:p>
        </p:txBody>
      </p:sp>
      <p:pic>
        <p:nvPicPr>
          <p:cNvPr id="4" name="Picture 3">
            <a:extLst>
              <a:ext uri="{FF2B5EF4-FFF2-40B4-BE49-F238E27FC236}">
                <a16:creationId xmlns:a16="http://schemas.microsoft.com/office/drawing/2014/main" id="{618E6547-2997-4E78-9269-113A6C604B68}"/>
              </a:ext>
            </a:extLst>
          </p:cNvPr>
          <p:cNvPicPr>
            <a:picLocks noChangeAspect="1"/>
          </p:cNvPicPr>
          <p:nvPr/>
        </p:nvPicPr>
        <p:blipFill>
          <a:blip r:embed="rId2"/>
          <a:stretch>
            <a:fillRect/>
          </a:stretch>
        </p:blipFill>
        <p:spPr>
          <a:xfrm>
            <a:off x="9882551" y="808400"/>
            <a:ext cx="837163" cy="84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959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929D2-8B03-41F6-8CBB-0E07D514E5C3}"/>
              </a:ext>
            </a:extLst>
          </p:cNvPr>
          <p:cNvSpPr>
            <a:spLocks noGrp="1"/>
          </p:cNvSpPr>
          <p:nvPr>
            <p:ph type="title"/>
          </p:nvPr>
        </p:nvSpPr>
        <p:spPr>
          <a:xfrm>
            <a:off x="1960880" y="299303"/>
            <a:ext cx="10058400" cy="1345347"/>
          </a:xfrm>
        </p:spPr>
        <p:txBody>
          <a:bodyPr>
            <a:normAutofit/>
          </a:bodyPr>
          <a:lstStyle/>
          <a:p>
            <a:r>
              <a:rPr lang="en-US" sz="4400" dirty="0"/>
              <a:t>SDG 13: Agriculture Contribution</a:t>
            </a:r>
          </a:p>
        </p:txBody>
      </p:sp>
      <p:sp>
        <p:nvSpPr>
          <p:cNvPr id="3" name="Θέση περιεχομένου 2">
            <a:extLst>
              <a:ext uri="{FF2B5EF4-FFF2-40B4-BE49-F238E27FC236}">
                <a16:creationId xmlns:a16="http://schemas.microsoft.com/office/drawing/2014/main" id="{11325B33-D798-423E-9616-1DBF2DF9135A}"/>
              </a:ext>
            </a:extLst>
          </p:cNvPr>
          <p:cNvSpPr>
            <a:spLocks noGrp="1"/>
          </p:cNvSpPr>
          <p:nvPr>
            <p:ph idx="1"/>
          </p:nvPr>
        </p:nvSpPr>
        <p:spPr>
          <a:xfrm>
            <a:off x="1135380" y="2261697"/>
            <a:ext cx="10058400" cy="4023360"/>
          </a:xfrm>
        </p:spPr>
        <p:txBody>
          <a:bodyPr>
            <a:normAutofit/>
          </a:bodyPr>
          <a:lstStyle/>
          <a:p>
            <a:pPr marL="266700" indent="-266700" algn="just">
              <a:lnSpc>
                <a:spcPct val="100000"/>
              </a:lnSpc>
              <a:spcBef>
                <a:spcPts val="0"/>
              </a:spcBef>
              <a:spcAft>
                <a:spcPts val="0"/>
              </a:spcAft>
              <a:buClr>
                <a:srgbClr val="48773C"/>
              </a:buClr>
              <a:buFont typeface="Wingdings" panose="05000000000000000000" pitchFamily="2" charset="2"/>
              <a:buChar char="q"/>
            </a:pPr>
            <a:r>
              <a:rPr lang="en-US" b="0" i="0" dirty="0">
                <a:solidFill>
                  <a:srgbClr val="374151"/>
                </a:solidFill>
                <a:effectLst/>
              </a:rPr>
              <a:t>Enhance soil carbon content through practices like adding organic matter, cover cropping, and agroforestry, which can mitigate climate </a:t>
            </a:r>
            <a:r>
              <a:rPr lang="en-US" b="0" i="0" dirty="0" smtClean="0">
                <a:solidFill>
                  <a:srgbClr val="374151"/>
                </a:solidFill>
                <a:effectLst/>
              </a:rPr>
              <a:t>change</a:t>
            </a:r>
          </a:p>
          <a:p>
            <a:pPr marL="266700" indent="-266700" algn="just">
              <a:lnSpc>
                <a:spcPct val="100000"/>
              </a:lnSpc>
              <a:spcBef>
                <a:spcPts val="0"/>
              </a:spcBef>
              <a:spcAft>
                <a:spcPts val="0"/>
              </a:spcAft>
              <a:buClr>
                <a:srgbClr val="48773C"/>
              </a:buClr>
              <a:buFont typeface="Wingdings" panose="05000000000000000000" pitchFamily="2" charset="2"/>
              <a:buChar char="q"/>
            </a:pPr>
            <a:endParaRPr lang="en-US" b="0" i="0" dirty="0" smtClean="0">
              <a:solidFill>
                <a:srgbClr val="374151"/>
              </a:solidFill>
              <a:effectLst/>
            </a:endParaRPr>
          </a:p>
          <a:p>
            <a:pPr marL="266700" indent="-266700" algn="just">
              <a:lnSpc>
                <a:spcPct val="100000"/>
              </a:lnSpc>
              <a:spcBef>
                <a:spcPts val="0"/>
              </a:spcBef>
              <a:spcAft>
                <a:spcPts val="0"/>
              </a:spcAft>
              <a:buClr>
                <a:srgbClr val="48773C"/>
              </a:buClr>
              <a:buFont typeface="Wingdings" panose="05000000000000000000" pitchFamily="2" charset="2"/>
              <a:buChar char="q"/>
            </a:pPr>
            <a:r>
              <a:rPr lang="en-US" b="0" i="0" dirty="0" smtClean="0">
                <a:solidFill>
                  <a:srgbClr val="374151"/>
                </a:solidFill>
                <a:effectLst/>
              </a:rPr>
              <a:t>Produce </a:t>
            </a:r>
            <a:r>
              <a:rPr lang="en-US" b="0" i="0" dirty="0">
                <a:solidFill>
                  <a:srgbClr val="374151"/>
                </a:solidFill>
                <a:effectLst/>
              </a:rPr>
              <a:t>bioenergy from agricultural residues and waste, reducing the reliance on fossil fuels and promoting sustainable energy sources</a:t>
            </a:r>
            <a:r>
              <a:rPr lang="en-US" b="0" i="0" dirty="0" smtClean="0">
                <a:solidFill>
                  <a:srgbClr val="374151"/>
                </a:solidFill>
                <a:effectLst/>
              </a:rPr>
              <a:t>.</a:t>
            </a:r>
          </a:p>
          <a:p>
            <a:pPr marL="266700" indent="-266700" algn="just">
              <a:lnSpc>
                <a:spcPct val="100000"/>
              </a:lnSpc>
              <a:spcBef>
                <a:spcPts val="0"/>
              </a:spcBef>
              <a:spcAft>
                <a:spcPts val="0"/>
              </a:spcAft>
              <a:buClr>
                <a:srgbClr val="48773C"/>
              </a:buClr>
              <a:buFont typeface="Wingdings" panose="05000000000000000000" pitchFamily="2" charset="2"/>
              <a:buChar char="q"/>
            </a:pPr>
            <a:endParaRPr lang="en-US" b="0" i="0" dirty="0">
              <a:solidFill>
                <a:srgbClr val="374151"/>
              </a:solidFill>
              <a:effectLst/>
            </a:endParaRPr>
          </a:p>
          <a:p>
            <a:pPr marL="266700" indent="-266700" algn="just">
              <a:lnSpc>
                <a:spcPct val="100000"/>
              </a:lnSpc>
              <a:spcBef>
                <a:spcPts val="0"/>
              </a:spcBef>
              <a:spcAft>
                <a:spcPts val="0"/>
              </a:spcAft>
              <a:buClr>
                <a:srgbClr val="48773C"/>
              </a:buClr>
              <a:buFont typeface="Wingdings" panose="05000000000000000000" pitchFamily="2" charset="2"/>
              <a:buChar char="q"/>
            </a:pPr>
            <a:r>
              <a:rPr lang="en-US" dirty="0"/>
              <a:t>Climate-smart farming, water-efficient irrigation systems and agroforestry are some adaptations measures that farmers can implement.</a:t>
            </a:r>
            <a:endParaRPr lang="en-US" b="0" i="0" dirty="0">
              <a:solidFill>
                <a:srgbClr val="374151"/>
              </a:solidFill>
              <a:effectLst/>
            </a:endParaRPr>
          </a:p>
          <a:p>
            <a:pPr marL="0" indent="0">
              <a:buNone/>
            </a:pPr>
            <a:endParaRPr lang="en-US" dirty="0"/>
          </a:p>
        </p:txBody>
      </p:sp>
      <p:pic>
        <p:nvPicPr>
          <p:cNvPr id="4" name="Picture 3">
            <a:extLst>
              <a:ext uri="{FF2B5EF4-FFF2-40B4-BE49-F238E27FC236}">
                <a16:creationId xmlns:a16="http://schemas.microsoft.com/office/drawing/2014/main" id="{618E6547-2997-4E78-9269-113A6C604B68}"/>
              </a:ext>
            </a:extLst>
          </p:cNvPr>
          <p:cNvPicPr>
            <a:picLocks noChangeAspect="1"/>
          </p:cNvPicPr>
          <p:nvPr/>
        </p:nvPicPr>
        <p:blipFill>
          <a:blip r:embed="rId2"/>
          <a:stretch>
            <a:fillRect/>
          </a:stretch>
        </p:blipFill>
        <p:spPr>
          <a:xfrm>
            <a:off x="9977801" y="859200"/>
            <a:ext cx="837163" cy="84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4644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929D2-8B03-41F6-8CBB-0E07D514E5C3}"/>
              </a:ext>
            </a:extLst>
          </p:cNvPr>
          <p:cNvSpPr>
            <a:spLocks noGrp="1"/>
          </p:cNvSpPr>
          <p:nvPr>
            <p:ph type="title"/>
          </p:nvPr>
        </p:nvSpPr>
        <p:spPr>
          <a:xfrm>
            <a:off x="1960880" y="299303"/>
            <a:ext cx="10058400" cy="1345347"/>
          </a:xfrm>
        </p:spPr>
        <p:txBody>
          <a:bodyPr>
            <a:normAutofit/>
          </a:bodyPr>
          <a:lstStyle/>
          <a:p>
            <a:r>
              <a:rPr lang="en-US" sz="4400" dirty="0"/>
              <a:t>SDG 13: Agriculture Contribution</a:t>
            </a:r>
          </a:p>
        </p:txBody>
      </p:sp>
      <p:sp>
        <p:nvSpPr>
          <p:cNvPr id="3" name="Θέση περιεχομένου 2">
            <a:extLst>
              <a:ext uri="{FF2B5EF4-FFF2-40B4-BE49-F238E27FC236}">
                <a16:creationId xmlns:a16="http://schemas.microsoft.com/office/drawing/2014/main" id="{11325B33-D798-423E-9616-1DBF2DF9135A}"/>
              </a:ext>
            </a:extLst>
          </p:cNvPr>
          <p:cNvSpPr>
            <a:spLocks noGrp="1"/>
          </p:cNvSpPr>
          <p:nvPr>
            <p:ph idx="1"/>
          </p:nvPr>
        </p:nvSpPr>
        <p:spPr>
          <a:xfrm>
            <a:off x="1116330" y="2087034"/>
            <a:ext cx="10058400" cy="4023360"/>
          </a:xfrm>
        </p:spPr>
        <p:txBody>
          <a:bodyPr>
            <a:normAutofit/>
          </a:bodyPr>
          <a:lstStyle/>
          <a:p>
            <a:pPr marL="266700" indent="-266700" algn="just">
              <a:lnSpc>
                <a:spcPct val="100000"/>
              </a:lnSpc>
              <a:spcBef>
                <a:spcPts val="0"/>
              </a:spcBef>
              <a:spcAft>
                <a:spcPts val="0"/>
              </a:spcAft>
              <a:buClr>
                <a:srgbClr val="48773C"/>
              </a:buClr>
              <a:buFont typeface="Wingdings" panose="05000000000000000000" pitchFamily="2" charset="2"/>
              <a:buChar char="q"/>
            </a:pPr>
            <a:r>
              <a:rPr lang="en-US" dirty="0" smtClean="0"/>
              <a:t>Deforestation </a:t>
            </a:r>
            <a:r>
              <a:rPr lang="en-US" dirty="0"/>
              <a:t>for agricultural expansion needs to come to a halt and minimize the use of synthetic </a:t>
            </a:r>
            <a:r>
              <a:rPr lang="en-US" dirty="0" smtClean="0"/>
              <a:t>fertilizers</a:t>
            </a:r>
          </a:p>
          <a:p>
            <a:pPr marL="266700" indent="-266700" algn="just">
              <a:lnSpc>
                <a:spcPct val="100000"/>
              </a:lnSpc>
              <a:spcBef>
                <a:spcPts val="0"/>
              </a:spcBef>
              <a:spcAft>
                <a:spcPts val="0"/>
              </a:spcAft>
              <a:buClr>
                <a:srgbClr val="48773C"/>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48773C"/>
              </a:buClr>
              <a:buFont typeface="Wingdings" panose="05000000000000000000" pitchFamily="2" charset="2"/>
              <a:buChar char="q"/>
            </a:pPr>
            <a:r>
              <a:rPr lang="en-US" dirty="0"/>
              <a:t>Pioneering agricultural techniques can sequestrate carbon from the atmosphere, but the potential depends on the price of </a:t>
            </a:r>
            <a:r>
              <a:rPr lang="en-US" dirty="0" smtClean="0"/>
              <a:t>carbon   </a:t>
            </a:r>
          </a:p>
          <a:p>
            <a:pPr marL="266700" indent="-266700" algn="just">
              <a:lnSpc>
                <a:spcPct val="100000"/>
              </a:lnSpc>
              <a:spcBef>
                <a:spcPts val="0"/>
              </a:spcBef>
              <a:spcAft>
                <a:spcPts val="0"/>
              </a:spcAft>
              <a:buClr>
                <a:srgbClr val="48773C"/>
              </a:buClr>
              <a:buFont typeface="Wingdings" panose="05000000000000000000" pitchFamily="2" charset="2"/>
              <a:buChar char="q"/>
            </a:pPr>
            <a:endParaRPr lang="en-US" dirty="0"/>
          </a:p>
          <a:p>
            <a:pPr marL="266700" indent="-266700" algn="just">
              <a:lnSpc>
                <a:spcPct val="100000"/>
              </a:lnSpc>
              <a:spcBef>
                <a:spcPts val="0"/>
              </a:spcBef>
              <a:spcAft>
                <a:spcPts val="0"/>
              </a:spcAft>
              <a:buClr>
                <a:srgbClr val="48773C"/>
              </a:buClr>
              <a:buFont typeface="Wingdings" panose="05000000000000000000" pitchFamily="2" charset="2"/>
              <a:buChar char="q"/>
            </a:pPr>
            <a:r>
              <a:rPr lang="en-US" dirty="0"/>
              <a:t>Sustainable agriculture that prioritize soil health, biodiversity conservation, and climate resilience. e</a:t>
            </a:r>
            <a:r>
              <a:rPr lang="en-US" dirty="0" smtClean="0"/>
              <a:t>.g</a:t>
            </a:r>
            <a:r>
              <a:rPr lang="en-US" dirty="0"/>
              <a:t>. organic farming and integrated pest management</a:t>
            </a:r>
          </a:p>
          <a:p>
            <a:pPr marL="0" indent="0">
              <a:buNone/>
            </a:pPr>
            <a:endParaRPr lang="en-US" dirty="0"/>
          </a:p>
        </p:txBody>
      </p:sp>
      <p:pic>
        <p:nvPicPr>
          <p:cNvPr id="4" name="Picture 3">
            <a:extLst>
              <a:ext uri="{FF2B5EF4-FFF2-40B4-BE49-F238E27FC236}">
                <a16:creationId xmlns:a16="http://schemas.microsoft.com/office/drawing/2014/main" id="{618E6547-2997-4E78-9269-113A6C604B68}"/>
              </a:ext>
            </a:extLst>
          </p:cNvPr>
          <p:cNvPicPr>
            <a:picLocks noChangeAspect="1"/>
          </p:cNvPicPr>
          <p:nvPr/>
        </p:nvPicPr>
        <p:blipFill>
          <a:blip r:embed="rId2"/>
          <a:stretch>
            <a:fillRect/>
          </a:stretch>
        </p:blipFill>
        <p:spPr>
          <a:xfrm>
            <a:off x="9977801" y="859200"/>
            <a:ext cx="837163" cy="84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312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2486-E294-DFB3-854E-3FFEF2245670}"/>
              </a:ext>
            </a:extLst>
          </p:cNvPr>
          <p:cNvSpPr>
            <a:spLocks noGrp="1"/>
          </p:cNvSpPr>
          <p:nvPr>
            <p:ph type="title"/>
          </p:nvPr>
        </p:nvSpPr>
        <p:spPr>
          <a:xfrm>
            <a:off x="1066800" y="263633"/>
            <a:ext cx="10058400" cy="1450757"/>
          </a:xfrm>
        </p:spPr>
        <p:txBody>
          <a:bodyPr>
            <a:normAutofit/>
          </a:bodyPr>
          <a:lstStyle/>
          <a:p>
            <a:pPr algn="ctr"/>
            <a:r>
              <a:rPr lang="en-US" sz="4400" dirty="0"/>
              <a:t>The 17 SDGs</a:t>
            </a:r>
          </a:p>
        </p:txBody>
      </p:sp>
      <p:pic>
        <p:nvPicPr>
          <p:cNvPr id="8" name="Εικόνα 7">
            <a:extLst>
              <a:ext uri="{FF2B5EF4-FFF2-40B4-BE49-F238E27FC236}">
                <a16:creationId xmlns:a16="http://schemas.microsoft.com/office/drawing/2014/main" id="{F2A2372C-27BE-4120-833D-A2F5249B0C42}"/>
              </a:ext>
            </a:extLst>
          </p:cNvPr>
          <p:cNvPicPr>
            <a:picLocks noChangeAspect="1"/>
          </p:cNvPicPr>
          <p:nvPr/>
        </p:nvPicPr>
        <p:blipFill>
          <a:blip r:embed="rId2"/>
          <a:stretch>
            <a:fillRect/>
          </a:stretch>
        </p:blipFill>
        <p:spPr>
          <a:xfrm>
            <a:off x="173019" y="1714390"/>
            <a:ext cx="924261" cy="924261"/>
          </a:xfrm>
          <a:prstGeom prst="rect">
            <a:avLst/>
          </a:prstGeom>
        </p:spPr>
      </p:pic>
      <p:pic>
        <p:nvPicPr>
          <p:cNvPr id="11" name="Εικόνα 10">
            <a:extLst>
              <a:ext uri="{FF2B5EF4-FFF2-40B4-BE49-F238E27FC236}">
                <a16:creationId xmlns:a16="http://schemas.microsoft.com/office/drawing/2014/main" id="{37D25A51-E706-47E9-878E-991AF0846443}"/>
              </a:ext>
            </a:extLst>
          </p:cNvPr>
          <p:cNvPicPr>
            <a:picLocks noChangeAspect="1"/>
          </p:cNvPicPr>
          <p:nvPr/>
        </p:nvPicPr>
        <p:blipFill>
          <a:blip r:embed="rId3"/>
          <a:stretch>
            <a:fillRect/>
          </a:stretch>
        </p:blipFill>
        <p:spPr>
          <a:xfrm>
            <a:off x="173019" y="2638651"/>
            <a:ext cx="924261" cy="924261"/>
          </a:xfrm>
          <a:prstGeom prst="rect">
            <a:avLst/>
          </a:prstGeom>
        </p:spPr>
      </p:pic>
      <p:pic>
        <p:nvPicPr>
          <p:cNvPr id="1026" name="Picture 2" descr="Sustainable Development Goal 3 - Wikipedia">
            <a:extLst>
              <a:ext uri="{FF2B5EF4-FFF2-40B4-BE49-F238E27FC236}">
                <a16:creationId xmlns:a16="http://schemas.microsoft.com/office/drawing/2014/main" id="{D2C11B17-FF05-474B-BE6E-F8C47F76F30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73019" y="3562912"/>
            <a:ext cx="924261" cy="924261"/>
          </a:xfrm>
          <a:prstGeom prst="rect">
            <a:avLst/>
          </a:prstGeom>
          <a:noFill/>
          <a:extLst>
            <a:ext uri="{909E8E84-426E-40DD-AFC4-6F175D3DCCD1}">
              <a14:hiddenFill xmlns:a14="http://schemas.microsoft.com/office/drawing/2010/main">
                <a:solidFill>
                  <a:srgbClr val="FFFFFF"/>
                </a:solidFill>
              </a14:hiddenFill>
            </a:ext>
          </a:extLst>
        </p:spPr>
      </p:pic>
      <p:pic>
        <p:nvPicPr>
          <p:cNvPr id="12" name="Εικόνα 11">
            <a:extLst>
              <a:ext uri="{FF2B5EF4-FFF2-40B4-BE49-F238E27FC236}">
                <a16:creationId xmlns:a16="http://schemas.microsoft.com/office/drawing/2014/main" id="{859DBA17-4569-418D-A58B-DA684AEC748A}"/>
              </a:ext>
            </a:extLst>
          </p:cNvPr>
          <p:cNvPicPr>
            <a:picLocks noChangeAspect="1"/>
          </p:cNvPicPr>
          <p:nvPr/>
        </p:nvPicPr>
        <p:blipFill>
          <a:blip r:embed="rId5"/>
          <a:stretch>
            <a:fillRect/>
          </a:stretch>
        </p:blipFill>
        <p:spPr>
          <a:xfrm>
            <a:off x="173019" y="4434887"/>
            <a:ext cx="924261" cy="924261"/>
          </a:xfrm>
          <a:prstGeom prst="rect">
            <a:avLst/>
          </a:prstGeom>
        </p:spPr>
      </p:pic>
      <p:pic>
        <p:nvPicPr>
          <p:cNvPr id="1028" name="Picture 4" descr="SDG 5: Gender Equality | United Nations Development Programme">
            <a:extLst>
              <a:ext uri="{FF2B5EF4-FFF2-40B4-BE49-F238E27FC236}">
                <a16:creationId xmlns:a16="http://schemas.microsoft.com/office/drawing/2014/main" id="{70B93B55-C5E8-4A19-B628-F9FA0D0ACE0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73019" y="5359148"/>
            <a:ext cx="924261" cy="9242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Πίνακας 13">
            <a:extLst>
              <a:ext uri="{FF2B5EF4-FFF2-40B4-BE49-F238E27FC236}">
                <a16:creationId xmlns:a16="http://schemas.microsoft.com/office/drawing/2014/main" id="{607B91E8-CA18-4DE8-B203-DEAFA0F5BDF8}"/>
              </a:ext>
            </a:extLst>
          </p:cNvPr>
          <p:cNvGraphicFramePr>
            <a:graphicFrameLocks noGrp="1"/>
          </p:cNvGraphicFramePr>
          <p:nvPr>
            <p:extLst>
              <p:ext uri="{D42A27DB-BD31-4B8C-83A1-F6EECF244321}">
                <p14:modId xmlns:p14="http://schemas.microsoft.com/office/powerpoint/2010/main" val="2212838588"/>
              </p:ext>
            </p:extLst>
          </p:nvPr>
        </p:nvGraphicFramePr>
        <p:xfrm>
          <a:off x="1097280" y="1714390"/>
          <a:ext cx="4064000" cy="456090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939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121212"/>
                          </a:solidFill>
                          <a:effectLst/>
                          <a:latin typeface="Cambria" panose="02040503050406030204" pitchFamily="18" charset="0"/>
                          <a:ea typeface="Cambria" panose="02040503050406030204" pitchFamily="18" charset="0"/>
                        </a:rPr>
                        <a:t>Goal 1: No Poverty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121212"/>
                          </a:solidFill>
                          <a:effectLst/>
                          <a:latin typeface="Cambria" panose="02040503050406030204" pitchFamily="18" charset="0"/>
                          <a:ea typeface="Cambria" panose="02040503050406030204" pitchFamily="18" charset="0"/>
                        </a:rPr>
                        <a:t>End poverty in all its forms everywhere.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706980"/>
                  </a:ext>
                </a:extLst>
              </a:tr>
              <a:tr h="923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121212"/>
                          </a:solidFill>
                          <a:effectLst/>
                          <a:latin typeface="Cambria" panose="02040503050406030204" pitchFamily="18" charset="0"/>
                          <a:ea typeface="Cambria" panose="02040503050406030204" pitchFamily="18" charset="0"/>
                        </a:rPr>
                        <a:t>Goal 2: Zero Hunger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121212"/>
                          </a:solidFill>
                          <a:effectLst/>
                          <a:latin typeface="Cambria" panose="02040503050406030204" pitchFamily="18" charset="0"/>
                          <a:ea typeface="Cambria" panose="02040503050406030204" pitchFamily="18" charset="0"/>
                        </a:rPr>
                        <a:t>End hunger, achieve food security and improved nutrition and promote sustainable agriculture.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860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121212"/>
                          </a:solidFill>
                          <a:effectLst/>
                          <a:latin typeface="Cambria" panose="02040503050406030204" pitchFamily="18" charset="0"/>
                          <a:ea typeface="Cambria" panose="02040503050406030204" pitchFamily="18" charset="0"/>
                        </a:rPr>
                        <a:t>Goal 3: Good Health and 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121212"/>
                          </a:solidFill>
                          <a:effectLst/>
                          <a:latin typeface="Cambria" panose="02040503050406030204" pitchFamily="18" charset="0"/>
                          <a:ea typeface="Cambria" panose="02040503050406030204" pitchFamily="18" charset="0"/>
                        </a:rPr>
                        <a:t>Ensure healthy lives and promote well-being for all at all ages.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923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121212"/>
                          </a:solidFill>
                          <a:effectLst/>
                          <a:latin typeface="Cambria" panose="02040503050406030204" pitchFamily="18" charset="0"/>
                          <a:ea typeface="Cambria" panose="02040503050406030204" pitchFamily="18" charset="0"/>
                        </a:rPr>
                        <a:t>Goal 4: Quality Education</a:t>
                      </a:r>
                      <a:r>
                        <a:rPr lang="en-US" sz="1600" b="0" i="0" dirty="0">
                          <a:solidFill>
                            <a:srgbClr val="121212"/>
                          </a:solidFill>
                          <a:effectLst/>
                          <a:latin typeface="Cambria" panose="02040503050406030204" pitchFamily="18" charset="0"/>
                          <a:ea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121212"/>
                          </a:solidFill>
                          <a:effectLst/>
                          <a:latin typeface="Cambria" panose="02040503050406030204" pitchFamily="18" charset="0"/>
                          <a:ea typeface="Cambria" panose="02040503050406030204" pitchFamily="18" charset="0"/>
                        </a:rPr>
                        <a:t>Ensure</a:t>
                      </a:r>
                      <a:r>
                        <a:rPr lang="en-US" sz="1600" b="0" i="0" dirty="0">
                          <a:solidFill>
                            <a:srgbClr val="121212"/>
                          </a:solidFill>
                          <a:effectLst/>
                          <a:latin typeface="Cambria" panose="02040503050406030204" pitchFamily="18" charset="0"/>
                          <a:ea typeface="Cambria" panose="02040503050406030204" pitchFamily="18" charset="0"/>
                        </a:rPr>
                        <a:t> </a:t>
                      </a:r>
                      <a:r>
                        <a:rPr lang="en-US" sz="1400" b="0" i="0" dirty="0">
                          <a:solidFill>
                            <a:srgbClr val="121212"/>
                          </a:solidFill>
                          <a:effectLst/>
                          <a:latin typeface="Cambria" panose="02040503050406030204" pitchFamily="18" charset="0"/>
                          <a:ea typeface="Cambria" panose="02040503050406030204" pitchFamily="18" charset="0"/>
                        </a:rPr>
                        <a:t>inclusive and equitable quality education and promote lifelong learning opportunities for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r h="914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121212"/>
                          </a:solidFill>
                          <a:effectLst/>
                          <a:latin typeface="Cambria" panose="02040503050406030204" pitchFamily="18" charset="0"/>
                          <a:ea typeface="Cambria" panose="02040503050406030204" pitchFamily="18" charset="0"/>
                        </a:rPr>
                        <a:t>Goal 5: Gender Equality </a:t>
                      </a:r>
                      <a:r>
                        <a:rPr lang="en-US" sz="1400" b="0" i="0" dirty="0">
                          <a:solidFill>
                            <a:srgbClr val="121212"/>
                          </a:solidFill>
                          <a:effectLst/>
                          <a:latin typeface="Cambria" panose="02040503050406030204" pitchFamily="18" charset="0"/>
                          <a:ea typeface="Cambria" panose="02040503050406030204" pitchFamily="18" charset="0"/>
                        </a:rPr>
                        <a:t>Achieve gender equality and empower all women and girls.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0785339"/>
                  </a:ext>
                </a:extLst>
              </a:tr>
            </a:tbl>
          </a:graphicData>
        </a:graphic>
      </p:graphicFrame>
      <p:graphicFrame>
        <p:nvGraphicFramePr>
          <p:cNvPr id="18" name="Πίνακας 13">
            <a:extLst>
              <a:ext uri="{FF2B5EF4-FFF2-40B4-BE49-F238E27FC236}">
                <a16:creationId xmlns:a16="http://schemas.microsoft.com/office/drawing/2014/main" id="{C1CAB2E3-7609-47A3-97DA-E1589AACFA25}"/>
              </a:ext>
            </a:extLst>
          </p:cNvPr>
          <p:cNvGraphicFramePr>
            <a:graphicFrameLocks noGrp="1"/>
          </p:cNvGraphicFramePr>
          <p:nvPr>
            <p:extLst>
              <p:ext uri="{D42A27DB-BD31-4B8C-83A1-F6EECF244321}">
                <p14:modId xmlns:p14="http://schemas.microsoft.com/office/powerpoint/2010/main" val="971357657"/>
              </p:ext>
            </p:extLst>
          </p:nvPr>
        </p:nvGraphicFramePr>
        <p:xfrm>
          <a:off x="6682292" y="1714390"/>
          <a:ext cx="4064000" cy="408756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939164">
                <a:tc>
                  <a:txBody>
                    <a:bodyPr/>
                    <a:lstStyle/>
                    <a:p>
                      <a:pPr algn="just"/>
                      <a:r>
                        <a:rPr lang="en-US" sz="1600" b="1" i="0" dirty="0">
                          <a:solidFill>
                            <a:srgbClr val="121212"/>
                          </a:solidFill>
                          <a:effectLst/>
                          <a:latin typeface="Cambria" panose="02040503050406030204" pitchFamily="18" charset="0"/>
                          <a:ea typeface="Cambria" panose="02040503050406030204" pitchFamily="18" charset="0"/>
                        </a:rPr>
                        <a:t>Goal 6: Clean Water and Sanitation</a:t>
                      </a:r>
                      <a:r>
                        <a:rPr lang="en-US" sz="1600" b="0" i="0" dirty="0">
                          <a:solidFill>
                            <a:srgbClr val="121212"/>
                          </a:solidFill>
                          <a:effectLst/>
                          <a:latin typeface="Cambria" panose="02040503050406030204" pitchFamily="18" charset="0"/>
                          <a:ea typeface="Cambria" panose="02040503050406030204" pitchFamily="18" charset="0"/>
                        </a:rPr>
                        <a:t>: </a:t>
                      </a:r>
                    </a:p>
                    <a:p>
                      <a:pPr algn="just"/>
                      <a:r>
                        <a:rPr lang="en-US" sz="1400" b="0" i="0" dirty="0">
                          <a:solidFill>
                            <a:srgbClr val="121212"/>
                          </a:solidFill>
                          <a:effectLst/>
                          <a:latin typeface="Cambria" panose="02040503050406030204" pitchFamily="18" charset="0"/>
                          <a:ea typeface="Cambria" panose="02040503050406030204" pitchFamily="18" charset="0"/>
                        </a:rPr>
                        <a:t>Ensure availability and sustainable management of water and sanitation for all.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706980"/>
                  </a:ext>
                </a:extLst>
              </a:tr>
              <a:tr h="923365">
                <a:tc>
                  <a:txBody>
                    <a:bodyPr/>
                    <a:lstStyle/>
                    <a:p>
                      <a:pPr algn="just"/>
                      <a:r>
                        <a:rPr lang="en-US" sz="1600" b="1" i="0" dirty="0">
                          <a:solidFill>
                            <a:srgbClr val="121212"/>
                          </a:solidFill>
                          <a:effectLst/>
                          <a:latin typeface="Cambria" panose="02040503050406030204" pitchFamily="18" charset="0"/>
                          <a:ea typeface="Cambria" panose="02040503050406030204" pitchFamily="18" charset="0"/>
                        </a:rPr>
                        <a:t>Goal 7: Affordable and Clean Energy: </a:t>
                      </a:r>
                    </a:p>
                    <a:p>
                      <a:pPr algn="just"/>
                      <a:r>
                        <a:rPr lang="en-US" sz="1400" b="0" i="0" dirty="0">
                          <a:solidFill>
                            <a:srgbClr val="121212"/>
                          </a:solidFill>
                          <a:effectLst/>
                          <a:latin typeface="Cambria" panose="02040503050406030204" pitchFamily="18" charset="0"/>
                          <a:ea typeface="Cambria" panose="02040503050406030204" pitchFamily="18" charset="0"/>
                        </a:rPr>
                        <a:t>Ensure access to affordable, reliable, sustainable and modern energy for all.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860611">
                <a:tc>
                  <a:txBody>
                    <a:bodyPr/>
                    <a:lstStyle/>
                    <a:p>
                      <a:pPr algn="just"/>
                      <a:r>
                        <a:rPr lang="en-US" sz="1600" b="1" i="0" dirty="0">
                          <a:solidFill>
                            <a:srgbClr val="121212"/>
                          </a:solidFill>
                          <a:effectLst/>
                          <a:latin typeface="Cambria" panose="02040503050406030204" pitchFamily="18" charset="0"/>
                          <a:ea typeface="Cambria" panose="02040503050406030204" pitchFamily="18" charset="0"/>
                        </a:rPr>
                        <a:t>Goal 8: Decent Work and Economic Growth: </a:t>
                      </a:r>
                      <a:r>
                        <a:rPr lang="en-US" sz="1400" b="0" i="0" dirty="0">
                          <a:solidFill>
                            <a:srgbClr val="121212"/>
                          </a:solidFill>
                          <a:effectLst/>
                          <a:latin typeface="Cambria" panose="02040503050406030204" pitchFamily="18" charset="0"/>
                          <a:ea typeface="Cambria" panose="02040503050406030204" pitchFamily="18" charset="0"/>
                        </a:rPr>
                        <a:t>Promote sustained, inclusive and sustainable economic growth, full and productive employment and decent work for all.</a:t>
                      </a:r>
                      <a:endParaRPr lang="en-US" sz="16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9233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i="0" dirty="0">
                          <a:solidFill>
                            <a:srgbClr val="121212"/>
                          </a:solidFill>
                          <a:effectLst/>
                          <a:latin typeface="Cambria" panose="02040503050406030204" pitchFamily="18" charset="0"/>
                          <a:ea typeface="Cambria" panose="02040503050406030204" pitchFamily="18" charset="0"/>
                        </a:rPr>
                        <a:t>Goal 9: Industry, Innovation, and Infrastructure: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i="0" dirty="0">
                          <a:solidFill>
                            <a:srgbClr val="121212"/>
                          </a:solidFill>
                          <a:effectLst/>
                          <a:latin typeface="Cambria" panose="02040503050406030204" pitchFamily="18" charset="0"/>
                          <a:ea typeface="Cambria" panose="02040503050406030204" pitchFamily="18" charset="0"/>
                        </a:rPr>
                        <a:t>Build resilient infrastructure, promote inclusive and sustainable industrialization, and foster innovation</a:t>
                      </a:r>
                      <a:endParaRPr lang="en-US" sz="1200" b="0" i="0" dirty="0">
                        <a:solidFill>
                          <a:srgbClr val="121212"/>
                        </a:solidFill>
                        <a:effectLst/>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bl>
          </a:graphicData>
        </a:graphic>
      </p:graphicFrame>
      <p:pic>
        <p:nvPicPr>
          <p:cNvPr id="1030" name="Picture 6" descr="SDG 6 - Clean Water and Sanitation | IOM Regional Office for the European  Economic Area, the European Union and NATO">
            <a:extLst>
              <a:ext uri="{FF2B5EF4-FFF2-40B4-BE49-F238E27FC236}">
                <a16:creationId xmlns:a16="http://schemas.microsoft.com/office/drawing/2014/main" id="{C8B45B2A-3428-474B-9293-20620BF430D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625754" y="1714390"/>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15" name="Εικόνα 14">
            <a:extLst>
              <a:ext uri="{FF2B5EF4-FFF2-40B4-BE49-F238E27FC236}">
                <a16:creationId xmlns:a16="http://schemas.microsoft.com/office/drawing/2014/main" id="{18C4550D-A539-48E1-B3C5-895BB48850B4}"/>
              </a:ext>
            </a:extLst>
          </p:cNvPr>
          <p:cNvPicPr>
            <a:picLocks noChangeAspect="1"/>
          </p:cNvPicPr>
          <p:nvPr/>
        </p:nvPicPr>
        <p:blipFill>
          <a:blip r:embed="rId8"/>
          <a:stretch>
            <a:fillRect/>
          </a:stretch>
        </p:blipFill>
        <p:spPr>
          <a:xfrm>
            <a:off x="5625754" y="2638651"/>
            <a:ext cx="940491" cy="940491"/>
          </a:xfrm>
          <a:prstGeom prst="rect">
            <a:avLst/>
          </a:prstGeom>
        </p:spPr>
      </p:pic>
      <p:pic>
        <p:nvPicPr>
          <p:cNvPr id="17" name="Εικόνα 16">
            <a:extLst>
              <a:ext uri="{FF2B5EF4-FFF2-40B4-BE49-F238E27FC236}">
                <a16:creationId xmlns:a16="http://schemas.microsoft.com/office/drawing/2014/main" id="{5E25C8CA-7B6C-4D3C-8417-3B14BC247512}"/>
              </a:ext>
            </a:extLst>
          </p:cNvPr>
          <p:cNvPicPr>
            <a:picLocks noChangeAspect="1"/>
          </p:cNvPicPr>
          <p:nvPr/>
        </p:nvPicPr>
        <p:blipFill>
          <a:blip r:embed="rId9"/>
          <a:stretch>
            <a:fillRect/>
          </a:stretch>
        </p:blipFill>
        <p:spPr>
          <a:xfrm>
            <a:off x="5625754" y="3579142"/>
            <a:ext cx="940491" cy="940491"/>
          </a:xfrm>
          <a:prstGeom prst="rect">
            <a:avLst/>
          </a:prstGeom>
        </p:spPr>
      </p:pic>
      <p:pic>
        <p:nvPicPr>
          <p:cNvPr id="19" name="Εικόνα 18">
            <a:extLst>
              <a:ext uri="{FF2B5EF4-FFF2-40B4-BE49-F238E27FC236}">
                <a16:creationId xmlns:a16="http://schemas.microsoft.com/office/drawing/2014/main" id="{E13297E3-4EE1-4ADA-864D-500F282E89CD}"/>
              </a:ext>
            </a:extLst>
          </p:cNvPr>
          <p:cNvPicPr>
            <a:picLocks noChangeAspect="1"/>
          </p:cNvPicPr>
          <p:nvPr/>
        </p:nvPicPr>
        <p:blipFill>
          <a:blip r:embed="rId10"/>
          <a:stretch>
            <a:fillRect/>
          </a:stretch>
        </p:blipFill>
        <p:spPr>
          <a:xfrm>
            <a:off x="5625753" y="4519632"/>
            <a:ext cx="940491" cy="940491"/>
          </a:xfrm>
          <a:prstGeom prst="rect">
            <a:avLst/>
          </a:prstGeom>
        </p:spPr>
      </p:pic>
    </p:spTree>
    <p:extLst>
      <p:ext uri="{BB962C8B-B14F-4D97-AF65-F5344CB8AC3E}">
        <p14:creationId xmlns:p14="http://schemas.microsoft.com/office/powerpoint/2010/main" val="180387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B8912F-5F75-4881-8B63-2564C8BA59EC}"/>
              </a:ext>
            </a:extLst>
          </p:cNvPr>
          <p:cNvSpPr>
            <a:spLocks noGrp="1"/>
          </p:cNvSpPr>
          <p:nvPr>
            <p:ph type="title"/>
          </p:nvPr>
        </p:nvSpPr>
        <p:spPr>
          <a:xfrm>
            <a:off x="3103880" y="297610"/>
            <a:ext cx="10058400" cy="1450757"/>
          </a:xfrm>
        </p:spPr>
        <p:txBody>
          <a:bodyPr>
            <a:normAutofit/>
          </a:bodyPr>
          <a:lstStyle/>
          <a:p>
            <a:r>
              <a:rPr lang="en-US" sz="4400" dirty="0"/>
              <a:t>SDG 15: Life on land</a:t>
            </a:r>
          </a:p>
        </p:txBody>
      </p:sp>
      <p:sp>
        <p:nvSpPr>
          <p:cNvPr id="3" name="Θέση περιεχομένου 2">
            <a:extLst>
              <a:ext uri="{FF2B5EF4-FFF2-40B4-BE49-F238E27FC236}">
                <a16:creationId xmlns:a16="http://schemas.microsoft.com/office/drawing/2014/main" id="{8F84D036-BC58-47EF-AACA-C19BE38AA06B}"/>
              </a:ext>
            </a:extLst>
          </p:cNvPr>
          <p:cNvSpPr>
            <a:spLocks noGrp="1"/>
          </p:cNvSpPr>
          <p:nvPr>
            <p:ph idx="1"/>
          </p:nvPr>
        </p:nvSpPr>
        <p:spPr/>
        <p:txBody>
          <a:bodyPr>
            <a:normAutofit/>
          </a:bodyPr>
          <a:lstStyle/>
          <a:p>
            <a:pPr algn="just">
              <a:lnSpc>
                <a:spcPct val="100000"/>
              </a:lnSpc>
              <a:spcBef>
                <a:spcPts val="0"/>
              </a:spcBef>
              <a:spcAft>
                <a:spcPts val="0"/>
              </a:spcAft>
            </a:pPr>
            <a:r>
              <a:rPr lang="en-US" b="1" dirty="0">
                <a:solidFill>
                  <a:srgbClr val="3DB049"/>
                </a:solidFill>
              </a:rPr>
              <a:t>SDG 15: Protect, restore and promote sustainable use of terrestrial ecosystems, sustainably manage forests, combat desertification, and halt and reverse land degradation and halt biodiversity loss</a:t>
            </a:r>
            <a:r>
              <a:rPr lang="en-US" b="1" dirty="0" smtClean="0">
                <a:solidFill>
                  <a:srgbClr val="3DB049"/>
                </a:solidFill>
              </a:rPr>
              <a:t>.</a:t>
            </a:r>
          </a:p>
          <a:p>
            <a:pPr algn="just">
              <a:lnSpc>
                <a:spcPct val="100000"/>
              </a:lnSpc>
              <a:spcBef>
                <a:spcPts val="0"/>
              </a:spcBef>
              <a:spcAft>
                <a:spcPts val="0"/>
              </a:spcAft>
            </a:pPr>
            <a:endParaRPr lang="en-US" b="1" dirty="0">
              <a:solidFill>
                <a:srgbClr val="3DB049"/>
              </a:solidFill>
            </a:endParaRPr>
          </a:p>
          <a:p>
            <a:pPr algn="just">
              <a:lnSpc>
                <a:spcPct val="100000"/>
              </a:lnSpc>
              <a:spcBef>
                <a:spcPts val="0"/>
              </a:spcBef>
              <a:spcAft>
                <a:spcPts val="0"/>
              </a:spcAft>
            </a:pPr>
            <a:r>
              <a:rPr lang="en-US" dirty="0"/>
              <a:t>Forest cover 31% of the earth’s surface, providing habitat for millions of species, purifying the air we breath, filtering the water we drink and combating climate change through carbon sequestration</a:t>
            </a:r>
            <a:r>
              <a:rPr lang="en-US" dirty="0" smtClean="0"/>
              <a:t>.</a:t>
            </a:r>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Almost 90% of the global deforestation is due to agricultural expansion for croplands (49.6%) and livestock grazing (38.5%). Combined with the use of agrochemicals and monoculture, this leads to habitat destruction and biodiversity loss. </a:t>
            </a:r>
          </a:p>
        </p:txBody>
      </p:sp>
      <p:pic>
        <p:nvPicPr>
          <p:cNvPr id="4" name="Εικόνα 6">
            <a:extLst>
              <a:ext uri="{FF2B5EF4-FFF2-40B4-BE49-F238E27FC236}">
                <a16:creationId xmlns:a16="http://schemas.microsoft.com/office/drawing/2014/main" id="{308CC519-62FA-4E87-B24A-A1E346E3BBD8}"/>
              </a:ext>
            </a:extLst>
          </p:cNvPr>
          <p:cNvPicPr>
            <a:picLocks noChangeAspect="1"/>
          </p:cNvPicPr>
          <p:nvPr/>
        </p:nvPicPr>
        <p:blipFill>
          <a:blip r:embed="rId2"/>
          <a:stretch>
            <a:fillRect/>
          </a:stretch>
        </p:blipFill>
        <p:spPr>
          <a:xfrm>
            <a:off x="9544620" y="825887"/>
            <a:ext cx="825113" cy="825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545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5AF34-D4CD-4675-8BC8-C9A39A7DF44F}"/>
              </a:ext>
            </a:extLst>
          </p:cNvPr>
          <p:cNvSpPr>
            <a:spLocks noGrp="1"/>
          </p:cNvSpPr>
          <p:nvPr>
            <p:ph type="title"/>
          </p:nvPr>
        </p:nvSpPr>
        <p:spPr>
          <a:xfrm>
            <a:off x="1770380" y="281755"/>
            <a:ext cx="10058400" cy="1450757"/>
          </a:xfrm>
        </p:spPr>
        <p:txBody>
          <a:bodyPr>
            <a:normAutofit/>
          </a:bodyPr>
          <a:lstStyle/>
          <a:p>
            <a:r>
              <a:rPr lang="en-US" sz="4400" dirty="0"/>
              <a:t>SDG 15: Agriculture Contribution</a:t>
            </a:r>
          </a:p>
        </p:txBody>
      </p:sp>
      <p:sp>
        <p:nvSpPr>
          <p:cNvPr id="3" name="Θέση περιεχομένου 2">
            <a:extLst>
              <a:ext uri="{FF2B5EF4-FFF2-40B4-BE49-F238E27FC236}">
                <a16:creationId xmlns:a16="http://schemas.microsoft.com/office/drawing/2014/main" id="{B72DE491-B3AE-4140-A738-5E258030C51E}"/>
              </a:ext>
            </a:extLst>
          </p:cNvPr>
          <p:cNvSpPr>
            <a:spLocks noGrp="1"/>
          </p:cNvSpPr>
          <p:nvPr>
            <p:ph idx="1"/>
          </p:nvPr>
        </p:nvSpPr>
        <p:spPr>
          <a:xfrm>
            <a:off x="1122680" y="2004484"/>
            <a:ext cx="10058400" cy="4023360"/>
          </a:xfrm>
        </p:spPr>
        <p:txBody>
          <a:bodyPr>
            <a:normAutofit lnSpcReduction="10000"/>
          </a:bodyPr>
          <a:lstStyle/>
          <a:p>
            <a:pPr marL="457200" indent="-457200" algn="just">
              <a:lnSpc>
                <a:spcPct val="100000"/>
              </a:lnSpc>
              <a:spcBef>
                <a:spcPts val="0"/>
              </a:spcBef>
              <a:spcAft>
                <a:spcPts val="0"/>
              </a:spcAft>
              <a:buClr>
                <a:srgbClr val="3DB049"/>
              </a:buClr>
              <a:buFont typeface="+mj-lt"/>
              <a:buAutoNum type="arabicPeriod"/>
            </a:pPr>
            <a:r>
              <a:rPr lang="en-US" dirty="0"/>
              <a:t>Focus needs to shift towards increasing productivity rather than agricultural expansion, avoiding </a:t>
            </a:r>
            <a:r>
              <a:rPr lang="en-US" dirty="0" smtClean="0"/>
              <a:t>deforestation</a:t>
            </a:r>
            <a:endParaRPr lang="en-US" dirty="0"/>
          </a:p>
          <a:p>
            <a:pPr marL="457200" indent="-457200" algn="just">
              <a:lnSpc>
                <a:spcPct val="100000"/>
              </a:lnSpc>
              <a:spcBef>
                <a:spcPts val="0"/>
              </a:spcBef>
              <a:spcAft>
                <a:spcPts val="0"/>
              </a:spcAft>
              <a:buClr>
                <a:srgbClr val="3DB049"/>
              </a:buClr>
              <a:buFont typeface="+mj-lt"/>
              <a:buAutoNum type="arabicPeriod"/>
            </a:pPr>
            <a:endParaRPr lang="en-US" dirty="0"/>
          </a:p>
          <a:p>
            <a:pPr marL="457200" indent="-457200" algn="just">
              <a:lnSpc>
                <a:spcPct val="100000"/>
              </a:lnSpc>
              <a:spcBef>
                <a:spcPts val="0"/>
              </a:spcBef>
              <a:spcAft>
                <a:spcPts val="0"/>
              </a:spcAft>
              <a:buClr>
                <a:srgbClr val="3DB049"/>
              </a:buClr>
              <a:buFont typeface="+mj-lt"/>
              <a:buAutoNum type="arabicPeriod"/>
            </a:pPr>
            <a:r>
              <a:rPr lang="en-US" b="0" i="0" dirty="0">
                <a:solidFill>
                  <a:srgbClr val="374151"/>
                </a:solidFill>
                <a:effectLst/>
              </a:rPr>
              <a:t>Integrated pest management and conservation agriculture can protect biodiversity and help prevent soil erosion, land degradation and </a:t>
            </a:r>
            <a:r>
              <a:rPr lang="en-US" b="0" i="0" dirty="0" smtClean="0">
                <a:solidFill>
                  <a:srgbClr val="374151"/>
                </a:solidFill>
                <a:effectLst/>
              </a:rPr>
              <a:t>desertification</a:t>
            </a:r>
          </a:p>
          <a:p>
            <a:pPr marL="457200" indent="-457200" algn="just">
              <a:lnSpc>
                <a:spcPct val="100000"/>
              </a:lnSpc>
              <a:spcBef>
                <a:spcPts val="0"/>
              </a:spcBef>
              <a:spcAft>
                <a:spcPts val="0"/>
              </a:spcAft>
              <a:buClr>
                <a:srgbClr val="3DB049"/>
              </a:buClr>
              <a:buFont typeface="+mj-lt"/>
              <a:buAutoNum type="arabicPeriod"/>
            </a:pPr>
            <a:endParaRPr lang="en-US" b="0" i="0" dirty="0">
              <a:solidFill>
                <a:srgbClr val="374151"/>
              </a:solidFill>
              <a:effectLst/>
            </a:endParaRPr>
          </a:p>
          <a:p>
            <a:pPr marL="457200" indent="-457200" algn="just">
              <a:lnSpc>
                <a:spcPct val="100000"/>
              </a:lnSpc>
              <a:spcBef>
                <a:spcPts val="0"/>
              </a:spcBef>
              <a:spcAft>
                <a:spcPts val="0"/>
              </a:spcAft>
              <a:buClr>
                <a:srgbClr val="3DB049"/>
              </a:buClr>
              <a:buFont typeface="+mj-lt"/>
              <a:buAutoNum type="arabicPeriod"/>
            </a:pPr>
            <a:r>
              <a:rPr lang="en-US" b="0" i="0" dirty="0">
                <a:solidFill>
                  <a:srgbClr val="374151"/>
                </a:solidFill>
                <a:effectLst/>
              </a:rPr>
              <a:t>Involve local communities in the management and conservation of natural resources, promoting sustainable land use </a:t>
            </a:r>
            <a:r>
              <a:rPr lang="en-US" b="0" i="0" dirty="0" smtClean="0">
                <a:solidFill>
                  <a:srgbClr val="374151"/>
                </a:solidFill>
                <a:effectLst/>
              </a:rPr>
              <a:t>practices</a:t>
            </a:r>
          </a:p>
          <a:p>
            <a:pPr marL="457200" indent="-457200" algn="just">
              <a:lnSpc>
                <a:spcPct val="100000"/>
              </a:lnSpc>
              <a:spcBef>
                <a:spcPts val="0"/>
              </a:spcBef>
              <a:spcAft>
                <a:spcPts val="0"/>
              </a:spcAft>
              <a:buClr>
                <a:srgbClr val="3DB049"/>
              </a:buClr>
              <a:buFont typeface="+mj-lt"/>
              <a:buAutoNum type="arabicPeriod"/>
            </a:pPr>
            <a:endParaRPr lang="en-US" b="0" i="0" dirty="0">
              <a:solidFill>
                <a:srgbClr val="374151"/>
              </a:solidFill>
              <a:effectLst/>
            </a:endParaRPr>
          </a:p>
          <a:p>
            <a:pPr marL="457200" indent="-457200" algn="just">
              <a:lnSpc>
                <a:spcPct val="100000"/>
              </a:lnSpc>
              <a:spcBef>
                <a:spcPts val="0"/>
              </a:spcBef>
              <a:spcAft>
                <a:spcPts val="0"/>
              </a:spcAft>
              <a:buClr>
                <a:srgbClr val="3DB049"/>
              </a:buClr>
              <a:buFont typeface="+mj-lt"/>
              <a:buAutoNum type="arabicPeriod"/>
            </a:pPr>
            <a:r>
              <a:rPr lang="en-US" b="0" i="0" dirty="0">
                <a:solidFill>
                  <a:srgbClr val="374151"/>
                </a:solidFill>
                <a:effectLst/>
              </a:rPr>
              <a:t>Promote the cultivation of native and heirloom crop varieties and incorporate wild vegetation in agricultural landscapes to support local </a:t>
            </a:r>
            <a:r>
              <a:rPr lang="en-US" b="0" i="0" dirty="0" smtClean="0">
                <a:solidFill>
                  <a:srgbClr val="374151"/>
                </a:solidFill>
                <a:effectLst/>
              </a:rPr>
              <a:t>biodiversity</a:t>
            </a:r>
          </a:p>
          <a:p>
            <a:pPr marL="457200" indent="-457200" algn="just">
              <a:lnSpc>
                <a:spcPct val="100000"/>
              </a:lnSpc>
              <a:spcBef>
                <a:spcPts val="0"/>
              </a:spcBef>
              <a:spcAft>
                <a:spcPts val="0"/>
              </a:spcAft>
              <a:buClr>
                <a:srgbClr val="3DB049"/>
              </a:buClr>
              <a:buFont typeface="+mj-lt"/>
              <a:buAutoNum type="arabicPeriod"/>
            </a:pPr>
            <a:endParaRPr lang="en-US" b="0" i="0" dirty="0">
              <a:solidFill>
                <a:srgbClr val="374151"/>
              </a:solidFill>
              <a:effectLst/>
            </a:endParaRPr>
          </a:p>
          <a:p>
            <a:pPr marL="457200" indent="-457200" algn="just">
              <a:lnSpc>
                <a:spcPct val="100000"/>
              </a:lnSpc>
              <a:spcBef>
                <a:spcPts val="0"/>
              </a:spcBef>
              <a:spcAft>
                <a:spcPts val="0"/>
              </a:spcAft>
              <a:buClr>
                <a:srgbClr val="3DB049"/>
              </a:buClr>
              <a:buFont typeface="+mj-lt"/>
              <a:buAutoNum type="arabicPeriod"/>
            </a:pPr>
            <a:r>
              <a:rPr lang="en-US" b="0" i="0" dirty="0">
                <a:solidFill>
                  <a:srgbClr val="374151"/>
                </a:solidFill>
                <a:effectLst/>
              </a:rPr>
              <a:t>Incorporate tree planting into agricultural landscapes to restore degraded areas, improve soil fertility, and provide habitat for </a:t>
            </a:r>
            <a:r>
              <a:rPr lang="en-US" b="0" i="0" dirty="0" smtClean="0">
                <a:solidFill>
                  <a:srgbClr val="374151"/>
                </a:solidFill>
                <a:effectLst/>
              </a:rPr>
              <a:t>biodiversity</a:t>
            </a:r>
            <a:endParaRPr lang="en-US" b="0" i="0" dirty="0">
              <a:solidFill>
                <a:srgbClr val="374151"/>
              </a:solidFill>
              <a:effectLst/>
            </a:endParaRPr>
          </a:p>
          <a:p>
            <a:pPr marL="457200" indent="-457200">
              <a:buFont typeface="+mj-lt"/>
              <a:buAutoNum type="arabicPeriod"/>
            </a:pPr>
            <a:endParaRPr lang="el-GR" dirty="0"/>
          </a:p>
          <a:p>
            <a:pPr marL="457200" indent="-457200">
              <a:buFont typeface="+mj-lt"/>
              <a:buAutoNum type="arabicPeriod"/>
            </a:pPr>
            <a:endParaRPr lang="el-GR" dirty="0"/>
          </a:p>
          <a:p>
            <a:pPr marL="457200" indent="-457200">
              <a:buFont typeface="+mj-lt"/>
              <a:buAutoNum type="arabicPeriod"/>
            </a:pPr>
            <a:endParaRPr lang="el-GR" dirty="0"/>
          </a:p>
          <a:p>
            <a:pPr marL="457200" indent="-457200">
              <a:buFont typeface="+mj-lt"/>
              <a:buAutoNum type="arabicPeriod"/>
            </a:pPr>
            <a:endParaRPr lang="en-US" dirty="0"/>
          </a:p>
        </p:txBody>
      </p:sp>
      <p:pic>
        <p:nvPicPr>
          <p:cNvPr id="5" name="Εικόνα 6">
            <a:extLst>
              <a:ext uri="{FF2B5EF4-FFF2-40B4-BE49-F238E27FC236}">
                <a16:creationId xmlns:a16="http://schemas.microsoft.com/office/drawing/2014/main" id="{7565A219-83E8-4626-BA14-E624CF66F4D8}"/>
              </a:ext>
            </a:extLst>
          </p:cNvPr>
          <p:cNvPicPr>
            <a:picLocks noChangeAspect="1"/>
          </p:cNvPicPr>
          <p:nvPr/>
        </p:nvPicPr>
        <p:blipFill>
          <a:blip r:embed="rId2"/>
          <a:stretch>
            <a:fillRect/>
          </a:stretch>
        </p:blipFill>
        <p:spPr>
          <a:xfrm>
            <a:off x="9836721" y="827466"/>
            <a:ext cx="831280" cy="831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367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82834" y="177863"/>
            <a:ext cx="6028880" cy="6028880"/>
          </a:xfrm>
          <a:prstGeom prst="rect">
            <a:avLst/>
          </a:prstGeom>
        </p:spPr>
      </p:pic>
    </p:spTree>
    <p:extLst>
      <p:ext uri="{BB962C8B-B14F-4D97-AF65-F5344CB8AC3E}">
        <p14:creationId xmlns:p14="http://schemas.microsoft.com/office/powerpoint/2010/main" val="248339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F6A9-57DD-35F3-9C2A-729F72DBF30A}"/>
              </a:ext>
            </a:extLst>
          </p:cNvPr>
          <p:cNvSpPr>
            <a:spLocks noGrp="1"/>
          </p:cNvSpPr>
          <p:nvPr>
            <p:ph type="title"/>
          </p:nvPr>
        </p:nvSpPr>
        <p:spPr/>
        <p:txBody>
          <a:bodyPr>
            <a:normAutofit/>
          </a:bodyPr>
          <a:lstStyle/>
          <a:p>
            <a:pPr algn="ctr"/>
            <a:r>
              <a:rPr lang="en-US" sz="4400" dirty="0"/>
              <a:t>The 17 SDGs</a:t>
            </a:r>
          </a:p>
        </p:txBody>
      </p:sp>
      <p:graphicFrame>
        <p:nvGraphicFramePr>
          <p:cNvPr id="5" name="Πίνακας 13">
            <a:extLst>
              <a:ext uri="{FF2B5EF4-FFF2-40B4-BE49-F238E27FC236}">
                <a16:creationId xmlns:a16="http://schemas.microsoft.com/office/drawing/2014/main" id="{C2C1CBD3-EAA6-468D-9DCA-D4F979EB07FC}"/>
              </a:ext>
            </a:extLst>
          </p:cNvPr>
          <p:cNvGraphicFramePr>
            <a:graphicFrameLocks noGrp="1"/>
          </p:cNvGraphicFramePr>
          <p:nvPr>
            <p:extLst>
              <p:ext uri="{D42A27DB-BD31-4B8C-83A1-F6EECF244321}">
                <p14:modId xmlns:p14="http://schemas.microsoft.com/office/powerpoint/2010/main" val="1866065098"/>
              </p:ext>
            </p:extLst>
          </p:nvPr>
        </p:nvGraphicFramePr>
        <p:xfrm>
          <a:off x="1323788" y="1737360"/>
          <a:ext cx="4064000" cy="478860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939164">
                <a:tc>
                  <a:txBody>
                    <a:bodyPr/>
                    <a:lstStyle/>
                    <a:p>
                      <a:r>
                        <a:rPr lang="en-US" sz="1600" dirty="0">
                          <a:solidFill>
                            <a:srgbClr val="121212"/>
                          </a:solidFill>
                          <a:latin typeface="Cambria" panose="02040503050406030204" pitchFamily="18" charset="0"/>
                          <a:ea typeface="Cambria" panose="02040503050406030204" pitchFamily="18" charset="0"/>
                        </a:rPr>
                        <a:t>Goal 10: Reduced Inequality: </a:t>
                      </a:r>
                      <a:r>
                        <a:rPr lang="en-US" sz="1400" b="0" dirty="0">
                          <a:solidFill>
                            <a:srgbClr val="121212"/>
                          </a:solidFill>
                          <a:latin typeface="Cambria" panose="02040503050406030204" pitchFamily="18" charset="0"/>
                          <a:ea typeface="Cambria" panose="02040503050406030204" pitchFamily="18" charset="0"/>
                        </a:rPr>
                        <a:t>Reduce inequality within and among countries.</a:t>
                      </a:r>
                      <a:endParaRPr lang="en-US" sz="1600" b="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706980"/>
                  </a:ext>
                </a:extLst>
              </a:tr>
              <a:tr h="923365">
                <a:tc>
                  <a:txBody>
                    <a:bodyPr/>
                    <a:lstStyle/>
                    <a:p>
                      <a:r>
                        <a:rPr lang="en-US" sz="1600" b="1" dirty="0">
                          <a:solidFill>
                            <a:srgbClr val="121212"/>
                          </a:solidFill>
                          <a:latin typeface="Cambria" panose="02040503050406030204" pitchFamily="18" charset="0"/>
                          <a:ea typeface="Cambria" panose="02040503050406030204" pitchFamily="18" charset="0"/>
                        </a:rPr>
                        <a:t>Goal 11: Sustainable Cities and Communities</a:t>
                      </a:r>
                      <a:r>
                        <a:rPr lang="en-US" sz="1600" dirty="0">
                          <a:solidFill>
                            <a:srgbClr val="121212"/>
                          </a:solidFill>
                          <a:latin typeface="Cambria" panose="02040503050406030204" pitchFamily="18" charset="0"/>
                          <a:ea typeface="Cambria" panose="02040503050406030204" pitchFamily="18" charset="0"/>
                        </a:rPr>
                        <a:t>: </a:t>
                      </a:r>
                      <a:r>
                        <a:rPr lang="en-US" sz="1400" dirty="0">
                          <a:solidFill>
                            <a:srgbClr val="121212"/>
                          </a:solidFill>
                          <a:latin typeface="Cambria" panose="02040503050406030204" pitchFamily="18" charset="0"/>
                          <a:ea typeface="Cambria" panose="02040503050406030204" pitchFamily="18" charset="0"/>
                        </a:rPr>
                        <a:t>Make cities and human settlements inclusive, safe, resilient, and sustainable.</a:t>
                      </a:r>
                      <a:endParaRPr lang="en-US" sz="16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860611">
                <a:tc>
                  <a:txBody>
                    <a:bodyPr/>
                    <a:lstStyle/>
                    <a:p>
                      <a:r>
                        <a:rPr lang="en-US" sz="1600" b="1" dirty="0">
                          <a:solidFill>
                            <a:srgbClr val="121212"/>
                          </a:solidFill>
                          <a:latin typeface="Cambria" panose="02040503050406030204" pitchFamily="18" charset="0"/>
                          <a:ea typeface="Cambria" panose="02040503050406030204" pitchFamily="18" charset="0"/>
                        </a:rPr>
                        <a:t>Goal 12: Responsible Consumption and Production: </a:t>
                      </a:r>
                    </a:p>
                    <a:p>
                      <a:r>
                        <a:rPr lang="en-US" sz="1400" dirty="0">
                          <a:solidFill>
                            <a:srgbClr val="121212"/>
                          </a:solidFill>
                          <a:latin typeface="Cambria" panose="02040503050406030204" pitchFamily="18" charset="0"/>
                          <a:ea typeface="Cambria" panose="02040503050406030204" pitchFamily="18" charset="0"/>
                        </a:rPr>
                        <a:t>Ensure sustainable consumption and production patterns.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923365">
                <a:tc>
                  <a:txBody>
                    <a:bodyPr/>
                    <a:lstStyle/>
                    <a:p>
                      <a:r>
                        <a:rPr lang="en-US" sz="1600" b="1" dirty="0">
                          <a:solidFill>
                            <a:srgbClr val="121212"/>
                          </a:solidFill>
                          <a:latin typeface="Cambria" panose="02040503050406030204" pitchFamily="18" charset="0"/>
                          <a:ea typeface="Cambria" panose="02040503050406030204" pitchFamily="18" charset="0"/>
                        </a:rPr>
                        <a:t>Goal 13: Climate Action: </a:t>
                      </a:r>
                    </a:p>
                    <a:p>
                      <a:r>
                        <a:rPr lang="en-US" sz="1400" dirty="0">
                          <a:solidFill>
                            <a:srgbClr val="121212"/>
                          </a:solidFill>
                          <a:latin typeface="Cambria" panose="02040503050406030204" pitchFamily="18" charset="0"/>
                          <a:ea typeface="Cambria" panose="02040503050406030204" pitchFamily="18" charset="0"/>
                        </a:rPr>
                        <a:t>Take urgent action to combat climate change and its impacts.</a:t>
                      </a:r>
                      <a:endParaRPr lang="en-US" sz="16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r h="914399">
                <a:tc>
                  <a:txBody>
                    <a:bodyPr/>
                    <a:lstStyle/>
                    <a:p>
                      <a:r>
                        <a:rPr lang="en-US" sz="1600" b="1" dirty="0">
                          <a:solidFill>
                            <a:srgbClr val="121212"/>
                          </a:solidFill>
                          <a:latin typeface="Cambria" panose="02040503050406030204" pitchFamily="18" charset="0"/>
                          <a:ea typeface="Cambria" panose="02040503050406030204" pitchFamily="18" charset="0"/>
                        </a:rPr>
                        <a:t>Goal 14: Life Below Water: </a:t>
                      </a:r>
                    </a:p>
                    <a:p>
                      <a:r>
                        <a:rPr lang="en-US" sz="1400" dirty="0">
                          <a:solidFill>
                            <a:srgbClr val="121212"/>
                          </a:solidFill>
                          <a:latin typeface="Cambria" panose="02040503050406030204" pitchFamily="18" charset="0"/>
                          <a:ea typeface="Cambria" panose="02040503050406030204" pitchFamily="18" charset="0"/>
                        </a:rPr>
                        <a:t>Conserve and sustainably use the oceans, seas, and marine resources for sustainable development.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0785339"/>
                  </a:ext>
                </a:extLst>
              </a:tr>
            </a:tbl>
          </a:graphicData>
        </a:graphic>
      </p:graphicFrame>
      <p:graphicFrame>
        <p:nvGraphicFramePr>
          <p:cNvPr id="6" name="Πίνακας 13">
            <a:extLst>
              <a:ext uri="{FF2B5EF4-FFF2-40B4-BE49-F238E27FC236}">
                <a16:creationId xmlns:a16="http://schemas.microsoft.com/office/drawing/2014/main" id="{642D5462-9A99-492A-942A-60A61CBC86D2}"/>
              </a:ext>
            </a:extLst>
          </p:cNvPr>
          <p:cNvGraphicFramePr>
            <a:graphicFrameLocks noGrp="1"/>
          </p:cNvGraphicFramePr>
          <p:nvPr>
            <p:extLst>
              <p:ext uri="{D42A27DB-BD31-4B8C-83A1-F6EECF244321}">
                <p14:modId xmlns:p14="http://schemas.microsoft.com/office/powerpoint/2010/main" val="3721239604"/>
              </p:ext>
            </p:extLst>
          </p:nvPr>
        </p:nvGraphicFramePr>
        <p:xfrm>
          <a:off x="8019828" y="2127195"/>
          <a:ext cx="4064000" cy="39046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04523198"/>
                    </a:ext>
                  </a:extLst>
                </a:gridCol>
              </a:tblGrid>
              <a:tr h="1301540">
                <a:tc>
                  <a:txBody>
                    <a:bodyPr/>
                    <a:lstStyle/>
                    <a:p>
                      <a:r>
                        <a:rPr lang="en-US" sz="1600" b="1" dirty="0">
                          <a:solidFill>
                            <a:srgbClr val="121212"/>
                          </a:solidFill>
                          <a:latin typeface="Cambria" panose="02040503050406030204" pitchFamily="18" charset="0"/>
                          <a:ea typeface="Cambria" panose="02040503050406030204" pitchFamily="18" charset="0"/>
                        </a:rPr>
                        <a:t>Goal 15: Life on Land: </a:t>
                      </a:r>
                    </a:p>
                    <a:p>
                      <a:r>
                        <a:rPr lang="en-US" sz="1400" b="0" dirty="0">
                          <a:solidFill>
                            <a:srgbClr val="121212"/>
                          </a:solidFill>
                          <a:latin typeface="Cambria" panose="02040503050406030204" pitchFamily="18" charset="0"/>
                          <a:ea typeface="Cambria" panose="02040503050406030204" pitchFamily="18" charset="0"/>
                        </a:rPr>
                        <a:t>Protect, restore, and promote sustainable use of terrestrial ecosystems, sustainably manage forests, combat desertification, and halt and reverse land degradation and halt biodiversity loss.</a:t>
                      </a:r>
                      <a:endParaRPr lang="en-US" sz="1600" b="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0352525"/>
                  </a:ext>
                </a:extLst>
              </a:tr>
              <a:tr h="1543687">
                <a:tc>
                  <a:txBody>
                    <a:bodyPr/>
                    <a:lstStyle/>
                    <a:p>
                      <a:r>
                        <a:rPr lang="en-US" sz="1600" b="1" dirty="0">
                          <a:solidFill>
                            <a:srgbClr val="121212"/>
                          </a:solidFill>
                          <a:latin typeface="Cambria" panose="02040503050406030204" pitchFamily="18" charset="0"/>
                          <a:ea typeface="Cambria" panose="02040503050406030204" pitchFamily="18" charset="0"/>
                        </a:rPr>
                        <a:t>Goal 16: Peace, Justice, and Strong Institutions: </a:t>
                      </a:r>
                    </a:p>
                    <a:p>
                      <a:r>
                        <a:rPr lang="en-US" sz="1400" dirty="0">
                          <a:solidFill>
                            <a:srgbClr val="121212"/>
                          </a:solidFill>
                          <a:latin typeface="Cambria" panose="02040503050406030204" pitchFamily="18" charset="0"/>
                          <a:ea typeface="Cambria" panose="02040503050406030204" pitchFamily="18" charset="0"/>
                        </a:rPr>
                        <a:t>Promote peaceful and inclusive societies for sustainable development, provide access to justice for all and build effective, accountable, and inclusive institutions at all levels.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9637374"/>
                  </a:ext>
                </a:extLst>
              </a:tr>
              <a:tr h="1059393">
                <a:tc>
                  <a:txBody>
                    <a:bodyPr/>
                    <a:lstStyle/>
                    <a:p>
                      <a:r>
                        <a:rPr lang="en-US" sz="1600" b="1" dirty="0">
                          <a:solidFill>
                            <a:srgbClr val="121212"/>
                          </a:solidFill>
                          <a:latin typeface="Cambria" panose="02040503050406030204" pitchFamily="18" charset="0"/>
                          <a:ea typeface="Cambria" panose="02040503050406030204" pitchFamily="18" charset="0"/>
                        </a:rPr>
                        <a:t>Goal 17: Partnerships to Achieve the Goal: </a:t>
                      </a:r>
                      <a:r>
                        <a:rPr lang="en-US" sz="1400" dirty="0">
                          <a:solidFill>
                            <a:srgbClr val="121212"/>
                          </a:solidFill>
                          <a:latin typeface="Cambria" panose="02040503050406030204" pitchFamily="18" charset="0"/>
                          <a:ea typeface="Cambria" panose="02040503050406030204" pitchFamily="18" charset="0"/>
                        </a:rPr>
                        <a:t>Strengthen the means of implementation and revitalize the global partnership for sustainable development.</a:t>
                      </a:r>
                      <a:endParaRPr lang="en-US" sz="1600" dirty="0">
                        <a:solidFill>
                          <a:srgbClr val="121212"/>
                        </a:solidFill>
                        <a:latin typeface="Cambria" panose="02040503050406030204" pitchFamily="18" charset="0"/>
                        <a:ea typeface="Cambria"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4513256"/>
                  </a:ext>
                </a:extLst>
              </a:tr>
            </a:tbl>
          </a:graphicData>
        </a:graphic>
      </p:graphicFrame>
      <p:pic>
        <p:nvPicPr>
          <p:cNvPr id="8" name="Picture 2" descr="SDG 10 - Reduced Inequalities | IOM Regional Office for the European  Economic Area, the European Union and NATO">
            <a:extLst>
              <a:ext uri="{FF2B5EF4-FFF2-40B4-BE49-F238E27FC236}">
                <a16:creationId xmlns:a16="http://schemas.microsoft.com/office/drawing/2014/main" id="{7EB2ECD3-E9BD-4116-8722-F5714E04E53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37965" y="1629784"/>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DG 11 - Sustainable Cities and Communities | IOM Regional Office for the  European Economic Area, the European Union and NATO">
            <a:extLst>
              <a:ext uri="{FF2B5EF4-FFF2-40B4-BE49-F238E27FC236}">
                <a16:creationId xmlns:a16="http://schemas.microsoft.com/office/drawing/2014/main" id="{38E17847-AF41-4C5E-9F57-C9974D0094E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7966" y="2570276"/>
            <a:ext cx="940492" cy="9404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stainable Development Goal 12 - Wikipedia">
            <a:extLst>
              <a:ext uri="{FF2B5EF4-FFF2-40B4-BE49-F238E27FC236}">
                <a16:creationId xmlns:a16="http://schemas.microsoft.com/office/drawing/2014/main" id="{27DF6EF0-AC84-4D0D-AFD9-8A6CB6AA5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5" y="3505492"/>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stainable Development Goal 13 - Wikipedia">
            <a:extLst>
              <a:ext uri="{FF2B5EF4-FFF2-40B4-BE49-F238E27FC236}">
                <a16:creationId xmlns:a16="http://schemas.microsoft.com/office/drawing/2014/main" id="{CFB72048-7343-4C49-9475-AAB18DF510F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37965" y="4445983"/>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4. Life below water - Sustainable development goals - Eurostat">
            <a:extLst>
              <a:ext uri="{FF2B5EF4-FFF2-40B4-BE49-F238E27FC236}">
                <a16:creationId xmlns:a16="http://schemas.microsoft.com/office/drawing/2014/main" id="{02D79114-53C6-45C2-97B8-2916AF1D512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2345" y="5381198"/>
            <a:ext cx="936111" cy="936111"/>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D1339A1A-95CF-4A3D-86C0-460B11D1B808}"/>
              </a:ext>
            </a:extLst>
          </p:cNvPr>
          <p:cNvPicPr>
            <a:picLocks noChangeAspect="1"/>
          </p:cNvPicPr>
          <p:nvPr/>
        </p:nvPicPr>
        <p:blipFill>
          <a:blip r:embed="rId7"/>
          <a:stretch>
            <a:fillRect/>
          </a:stretch>
        </p:blipFill>
        <p:spPr>
          <a:xfrm>
            <a:off x="6804214" y="2344553"/>
            <a:ext cx="940491" cy="940491"/>
          </a:xfrm>
          <a:prstGeom prst="rect">
            <a:avLst/>
          </a:prstGeom>
        </p:spPr>
      </p:pic>
      <p:pic>
        <p:nvPicPr>
          <p:cNvPr id="2060" name="Picture 12" descr="Sustainable Development Goal 16 - Wikipedia">
            <a:extLst>
              <a:ext uri="{FF2B5EF4-FFF2-40B4-BE49-F238E27FC236}">
                <a16:creationId xmlns:a16="http://schemas.microsoft.com/office/drawing/2014/main" id="{33E73F79-20D9-4CF5-9746-8B0D3718277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804214" y="3572957"/>
            <a:ext cx="940491" cy="94049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stainable Development Goal 17 - Wikipedia">
            <a:extLst>
              <a:ext uri="{FF2B5EF4-FFF2-40B4-BE49-F238E27FC236}">
                <a16:creationId xmlns:a16="http://schemas.microsoft.com/office/drawing/2014/main" id="{A22943C3-FBCA-470D-830B-0F42F6041B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13" y="4983816"/>
            <a:ext cx="940491" cy="9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6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76B7E-7A4C-442A-BC6E-BAD163C8A3AE}"/>
              </a:ext>
            </a:extLst>
          </p:cNvPr>
          <p:cNvSpPr>
            <a:spLocks noGrp="1"/>
          </p:cNvSpPr>
          <p:nvPr>
            <p:ph type="title"/>
          </p:nvPr>
        </p:nvSpPr>
        <p:spPr/>
        <p:txBody>
          <a:bodyPr>
            <a:normAutofit/>
          </a:bodyPr>
          <a:lstStyle/>
          <a:p>
            <a:pPr algn="ctr"/>
            <a:r>
              <a:rPr lang="en-US" sz="4400" dirty="0"/>
              <a:t>SDG 1:	No Poverty</a:t>
            </a:r>
          </a:p>
        </p:txBody>
      </p:sp>
      <p:sp>
        <p:nvSpPr>
          <p:cNvPr id="3" name="Θέση περιεχομένου 2">
            <a:extLst>
              <a:ext uri="{FF2B5EF4-FFF2-40B4-BE49-F238E27FC236}">
                <a16:creationId xmlns:a16="http://schemas.microsoft.com/office/drawing/2014/main" id="{D03873BF-4FDD-4DC2-9D63-50775A775226}"/>
              </a:ext>
            </a:extLst>
          </p:cNvPr>
          <p:cNvSpPr>
            <a:spLocks noGrp="1"/>
          </p:cNvSpPr>
          <p:nvPr>
            <p:ph idx="1"/>
          </p:nvPr>
        </p:nvSpPr>
        <p:spPr/>
        <p:txBody>
          <a:bodyPr>
            <a:normAutofit/>
          </a:bodyPr>
          <a:lstStyle/>
          <a:p>
            <a:r>
              <a:rPr lang="en-US" b="1" dirty="0">
                <a:solidFill>
                  <a:srgbClr val="FF0000"/>
                </a:solidFill>
              </a:rPr>
              <a:t>SDG 1: End poverty in all its forms everywhere</a:t>
            </a:r>
          </a:p>
          <a:p>
            <a:pPr marL="266700" indent="-266700" algn="just">
              <a:buClr>
                <a:srgbClr val="FF0000"/>
              </a:buClr>
              <a:buFont typeface="Wingdings" panose="05000000000000000000" pitchFamily="2" charset="2"/>
              <a:buChar char="q"/>
            </a:pPr>
            <a:r>
              <a:rPr lang="en-US" dirty="0"/>
              <a:t>About 682 million people (8.5% of the world's population) lived in extreme poverty, that is, on less than $2.15 a day.</a:t>
            </a:r>
          </a:p>
          <a:p>
            <a:pPr marL="266700" indent="-266700" algn="just">
              <a:buClr>
                <a:srgbClr val="FF0000"/>
              </a:buClr>
              <a:buFont typeface="Wingdings" panose="05000000000000000000" pitchFamily="2" charset="2"/>
              <a:buChar char="q"/>
            </a:pPr>
            <a:r>
              <a:rPr lang="en-US" dirty="0"/>
              <a:t>In Spain and Italy 10.3% and 7.5% of the population respectively live below extreme poverty</a:t>
            </a:r>
          </a:p>
          <a:p>
            <a:pPr marL="266700" indent="-266700" algn="just">
              <a:buClr>
                <a:srgbClr val="FF0000"/>
              </a:buClr>
              <a:buFont typeface="Wingdings" panose="05000000000000000000" pitchFamily="2" charset="2"/>
              <a:buChar char="q"/>
            </a:pPr>
            <a:r>
              <a:rPr lang="en-US" dirty="0"/>
              <a:t>Extreme poverty is predominant in rural areas, where for a significant portion of the  population agriculture is the primary source of income. </a:t>
            </a:r>
          </a:p>
          <a:p>
            <a:pPr marL="266700" indent="-266700" algn="just">
              <a:buClr>
                <a:srgbClr val="FF0000"/>
              </a:buClr>
              <a:buFont typeface="Wingdings" panose="05000000000000000000" pitchFamily="2" charset="2"/>
              <a:buChar char="q"/>
            </a:pPr>
            <a:r>
              <a:rPr lang="en-US" dirty="0"/>
              <a:t>Improving agricultural activity and implementing sustainable farming practices, small scale farmers can increase their income, breaking the cycle of poverty. Sustainable practices can also enhance the long-term viability of farms and strengthen the resilience of the </a:t>
            </a:r>
            <a:r>
              <a:rPr lang="en-US" dirty="0" err="1"/>
              <a:t>aricultural</a:t>
            </a:r>
            <a:r>
              <a:rPr lang="en-US" dirty="0"/>
              <a:t> system. </a:t>
            </a:r>
          </a:p>
        </p:txBody>
      </p:sp>
      <p:pic>
        <p:nvPicPr>
          <p:cNvPr id="4" name="Εικόνα 3">
            <a:extLst>
              <a:ext uri="{FF2B5EF4-FFF2-40B4-BE49-F238E27FC236}">
                <a16:creationId xmlns:a16="http://schemas.microsoft.com/office/drawing/2014/main" id="{E0756C2D-59F9-440F-A050-02725AFFCE79}"/>
              </a:ext>
            </a:extLst>
          </p:cNvPr>
          <p:cNvPicPr>
            <a:picLocks noChangeAspect="1"/>
          </p:cNvPicPr>
          <p:nvPr/>
        </p:nvPicPr>
        <p:blipFill>
          <a:blip r:embed="rId2"/>
          <a:stretch>
            <a:fillRect/>
          </a:stretch>
        </p:blipFill>
        <p:spPr>
          <a:xfrm>
            <a:off x="10039945" y="730177"/>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849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976B7E-7A4C-442A-BC6E-BAD163C8A3AE}"/>
              </a:ext>
            </a:extLst>
          </p:cNvPr>
          <p:cNvSpPr>
            <a:spLocks noGrp="1"/>
          </p:cNvSpPr>
          <p:nvPr>
            <p:ph type="title"/>
          </p:nvPr>
        </p:nvSpPr>
        <p:spPr/>
        <p:txBody>
          <a:bodyPr>
            <a:normAutofit/>
          </a:bodyPr>
          <a:lstStyle/>
          <a:p>
            <a:pPr algn="ctr"/>
            <a:r>
              <a:rPr lang="en-US" sz="4400" dirty="0"/>
              <a:t>SDG 1:	No Poverty</a:t>
            </a:r>
          </a:p>
        </p:txBody>
      </p:sp>
      <p:sp>
        <p:nvSpPr>
          <p:cNvPr id="3" name="Θέση περιεχομένου 2">
            <a:extLst>
              <a:ext uri="{FF2B5EF4-FFF2-40B4-BE49-F238E27FC236}">
                <a16:creationId xmlns:a16="http://schemas.microsoft.com/office/drawing/2014/main" id="{D03873BF-4FDD-4DC2-9D63-50775A775226}"/>
              </a:ext>
            </a:extLst>
          </p:cNvPr>
          <p:cNvSpPr>
            <a:spLocks noGrp="1"/>
          </p:cNvSpPr>
          <p:nvPr>
            <p:ph idx="1"/>
          </p:nvPr>
        </p:nvSpPr>
        <p:spPr>
          <a:xfrm>
            <a:off x="1097280" y="3637281"/>
            <a:ext cx="10058400" cy="2440094"/>
          </a:xfrm>
        </p:spPr>
        <p:txBody>
          <a:bodyPr>
            <a:normAutofit/>
          </a:bodyPr>
          <a:lstStyle/>
          <a:p>
            <a:pPr algn="just"/>
            <a:r>
              <a:rPr lang="en-US" b="1" i="0" u="sng" dirty="0">
                <a:solidFill>
                  <a:srgbClr val="374151"/>
                </a:solidFill>
                <a:effectLst/>
              </a:rPr>
              <a:t>What can be done?</a:t>
            </a:r>
          </a:p>
          <a:p>
            <a:pPr algn="just"/>
            <a:r>
              <a:rPr lang="en-US" b="0" i="0" dirty="0" smtClean="0">
                <a:solidFill>
                  <a:srgbClr val="374151"/>
                </a:solidFill>
                <a:effectLst/>
              </a:rPr>
              <a:t>Ensure </a:t>
            </a:r>
            <a:r>
              <a:rPr lang="en-US" b="0" i="0" dirty="0">
                <a:solidFill>
                  <a:srgbClr val="374151"/>
                </a:solidFill>
                <a:effectLst/>
              </a:rPr>
              <a:t>access to </a:t>
            </a:r>
            <a:r>
              <a:rPr lang="en-US" b="1" i="0" dirty="0">
                <a:solidFill>
                  <a:srgbClr val="374151"/>
                </a:solidFill>
                <a:effectLst/>
              </a:rPr>
              <a:t>quality education </a:t>
            </a:r>
            <a:r>
              <a:rPr lang="en-US" b="0" i="0" dirty="0">
                <a:solidFill>
                  <a:srgbClr val="374151"/>
                </a:solidFill>
                <a:effectLst/>
              </a:rPr>
              <a:t>for all, </a:t>
            </a:r>
            <a:r>
              <a:rPr lang="en-US" dirty="0">
                <a:solidFill>
                  <a:srgbClr val="374151"/>
                </a:solidFill>
              </a:rPr>
              <a:t>empowering people </a:t>
            </a:r>
            <a:r>
              <a:rPr lang="en-US" b="1" dirty="0">
                <a:solidFill>
                  <a:srgbClr val="374151"/>
                </a:solidFill>
              </a:rPr>
              <a:t>to develop skills and acquire knowledge </a:t>
            </a:r>
            <a:r>
              <a:rPr lang="en-US" dirty="0">
                <a:solidFill>
                  <a:srgbClr val="374151"/>
                </a:solidFill>
              </a:rPr>
              <a:t>especially in agricultural sector</a:t>
            </a:r>
            <a:endParaRPr lang="en-US" dirty="0">
              <a:solidFill>
                <a:schemeClr val="tx1"/>
              </a:solidFill>
            </a:endParaRPr>
          </a:p>
          <a:p>
            <a:pPr algn="just"/>
            <a:r>
              <a:rPr lang="en-US" dirty="0">
                <a:solidFill>
                  <a:srgbClr val="374151"/>
                </a:solidFill>
              </a:rPr>
              <a:t>Implement well-designed schemes that support farmers in the event of natural disasters or vulnerable situations</a:t>
            </a:r>
          </a:p>
        </p:txBody>
      </p:sp>
      <p:pic>
        <p:nvPicPr>
          <p:cNvPr id="4" name="Εικόνα 3">
            <a:extLst>
              <a:ext uri="{FF2B5EF4-FFF2-40B4-BE49-F238E27FC236}">
                <a16:creationId xmlns:a16="http://schemas.microsoft.com/office/drawing/2014/main" id="{E0756C2D-59F9-440F-A050-02725AFFCE79}"/>
              </a:ext>
            </a:extLst>
          </p:cNvPr>
          <p:cNvPicPr>
            <a:picLocks noChangeAspect="1"/>
          </p:cNvPicPr>
          <p:nvPr/>
        </p:nvPicPr>
        <p:blipFill>
          <a:blip r:embed="rId2"/>
          <a:stretch>
            <a:fillRect/>
          </a:stretch>
        </p:blipFill>
        <p:spPr>
          <a:xfrm>
            <a:off x="9543036" y="650590"/>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Πίνακας 5">
            <a:extLst>
              <a:ext uri="{FF2B5EF4-FFF2-40B4-BE49-F238E27FC236}">
                <a16:creationId xmlns:a16="http://schemas.microsoft.com/office/drawing/2014/main" id="{990E7B16-06B6-455B-8BE3-9525B36A2F9A}"/>
              </a:ext>
            </a:extLst>
          </p:cNvPr>
          <p:cNvGraphicFramePr>
            <a:graphicFrameLocks/>
          </p:cNvGraphicFramePr>
          <p:nvPr>
            <p:extLst>
              <p:ext uri="{D42A27DB-BD31-4B8C-83A1-F6EECF244321}">
                <p14:modId xmlns:p14="http://schemas.microsoft.com/office/powerpoint/2010/main" val="2224808074"/>
              </p:ext>
            </p:extLst>
          </p:nvPr>
        </p:nvGraphicFramePr>
        <p:xfrm>
          <a:off x="1097280" y="1737360"/>
          <a:ext cx="10370819" cy="1483360"/>
        </p:xfrm>
        <a:graphic>
          <a:graphicData uri="http://schemas.openxmlformats.org/drawingml/2006/table">
            <a:tbl>
              <a:tblPr firstRow="1" bandRow="1">
                <a:tableStyleId>{5C22544A-7EE6-4342-B048-85BDC9FD1C3A}</a:tableStyleId>
              </a:tblPr>
              <a:tblGrid>
                <a:gridCol w="4037812">
                  <a:extLst>
                    <a:ext uri="{9D8B030D-6E8A-4147-A177-3AD203B41FA5}">
                      <a16:colId xmlns:a16="http://schemas.microsoft.com/office/drawing/2014/main" val="2489106292"/>
                    </a:ext>
                  </a:extLst>
                </a:gridCol>
                <a:gridCol w="2639895">
                  <a:extLst>
                    <a:ext uri="{9D8B030D-6E8A-4147-A177-3AD203B41FA5}">
                      <a16:colId xmlns:a16="http://schemas.microsoft.com/office/drawing/2014/main" val="1770951841"/>
                    </a:ext>
                  </a:extLst>
                </a:gridCol>
                <a:gridCol w="947311">
                  <a:extLst>
                    <a:ext uri="{9D8B030D-6E8A-4147-A177-3AD203B41FA5}">
                      <a16:colId xmlns:a16="http://schemas.microsoft.com/office/drawing/2014/main" val="1811162752"/>
                    </a:ext>
                  </a:extLst>
                </a:gridCol>
                <a:gridCol w="966797">
                  <a:extLst>
                    <a:ext uri="{9D8B030D-6E8A-4147-A177-3AD203B41FA5}">
                      <a16:colId xmlns:a16="http://schemas.microsoft.com/office/drawing/2014/main" val="3040295997"/>
                    </a:ext>
                  </a:extLst>
                </a:gridCol>
                <a:gridCol w="813983">
                  <a:extLst>
                    <a:ext uri="{9D8B030D-6E8A-4147-A177-3AD203B41FA5}">
                      <a16:colId xmlns:a16="http://schemas.microsoft.com/office/drawing/2014/main" val="2040739781"/>
                    </a:ext>
                  </a:extLst>
                </a:gridCol>
                <a:gridCol w="965021">
                  <a:extLst>
                    <a:ext uri="{9D8B030D-6E8A-4147-A177-3AD203B41FA5}">
                      <a16:colId xmlns:a16="http://schemas.microsoft.com/office/drawing/2014/main" val="350895644"/>
                    </a:ext>
                  </a:extLst>
                </a:gridCol>
              </a:tblGrid>
              <a:tr h="370840">
                <a:tc>
                  <a:txBody>
                    <a:bodyPr/>
                    <a:lstStyle/>
                    <a:p>
                      <a:pPr algn="ctr"/>
                      <a:r>
                        <a:rPr lang="en-US" dirty="0">
                          <a:latin typeface="Cambria" panose="02040503050406030204" pitchFamily="18" charset="0"/>
                          <a:ea typeface="Cambria" panose="02040503050406030204" pitchFamily="18" charset="0"/>
                        </a:rPr>
                        <a:t>Indicator</a:t>
                      </a:r>
                    </a:p>
                  </a:txBody>
                  <a:tcPr/>
                </a:tc>
                <a:tc>
                  <a:txBody>
                    <a:bodyPr/>
                    <a:lstStyle/>
                    <a:p>
                      <a:pPr algn="ctr"/>
                      <a:r>
                        <a:rPr lang="en-US" dirty="0">
                          <a:latin typeface="Cambria" panose="02040503050406030204" pitchFamily="18" charset="0"/>
                          <a:ea typeface="Cambria" panose="02040503050406030204" pitchFamily="18" charset="0"/>
                        </a:rPr>
                        <a:t>Long-Term Objective</a:t>
                      </a:r>
                    </a:p>
                  </a:txBody>
                  <a:tcPr/>
                </a:tc>
                <a:tc>
                  <a:txBody>
                    <a:bodyPr/>
                    <a:lstStyle/>
                    <a:p>
                      <a:pPr algn="ctr"/>
                      <a:r>
                        <a:rPr lang="en-US" dirty="0">
                          <a:latin typeface="Cambria" panose="02040503050406030204" pitchFamily="18" charset="0"/>
                          <a:ea typeface="Cambria" panose="02040503050406030204" pitchFamily="18" charset="0"/>
                        </a:rPr>
                        <a:t>Cyprus</a:t>
                      </a:r>
                    </a:p>
                  </a:txBody>
                  <a:tcPr/>
                </a:tc>
                <a:tc>
                  <a:txBody>
                    <a:bodyPr/>
                    <a:lstStyle/>
                    <a:p>
                      <a:pPr algn="ctr"/>
                      <a:r>
                        <a:rPr lang="en-US" dirty="0">
                          <a:latin typeface="Cambria" panose="02040503050406030204" pitchFamily="18" charset="0"/>
                          <a:ea typeface="Cambria" panose="02040503050406030204" pitchFamily="18" charset="0"/>
                        </a:rPr>
                        <a:t>Greece</a:t>
                      </a:r>
                    </a:p>
                  </a:txBody>
                  <a:tcPr/>
                </a:tc>
                <a:tc>
                  <a:txBody>
                    <a:bodyPr/>
                    <a:lstStyle/>
                    <a:p>
                      <a:pPr algn="ctr"/>
                      <a:r>
                        <a:rPr lang="en-US" dirty="0">
                          <a:latin typeface="Cambria" panose="02040503050406030204" pitchFamily="18" charset="0"/>
                          <a:ea typeface="Cambria" panose="02040503050406030204" pitchFamily="18" charset="0"/>
                        </a:rPr>
                        <a:t>Spain</a:t>
                      </a:r>
                    </a:p>
                  </a:txBody>
                  <a:tcPr/>
                </a:tc>
                <a:tc>
                  <a:txBody>
                    <a:bodyPr/>
                    <a:lstStyle/>
                    <a:p>
                      <a:pPr algn="ctr"/>
                      <a:r>
                        <a:rPr lang="en-US" dirty="0">
                          <a:latin typeface="Cambria" panose="02040503050406030204" pitchFamily="18" charset="0"/>
                          <a:ea typeface="Cambria" panose="02040503050406030204" pitchFamily="18" charset="0"/>
                        </a:rPr>
                        <a:t>Italy</a:t>
                      </a:r>
                    </a:p>
                  </a:txBody>
                  <a:tcPr/>
                </a:tc>
                <a:extLst>
                  <a:ext uri="{0D108BD9-81ED-4DB2-BD59-A6C34878D82A}">
                    <a16:rowId xmlns:a16="http://schemas.microsoft.com/office/drawing/2014/main" val="2175152885"/>
                  </a:ext>
                </a:extLst>
              </a:tr>
              <a:tr h="370840">
                <a:tc>
                  <a:txBody>
                    <a:bodyPr/>
                    <a:lstStyle/>
                    <a:p>
                      <a:pPr algn="ctr"/>
                      <a:r>
                        <a:rPr lang="en-US" dirty="0">
                          <a:latin typeface="Cambria" panose="02040503050406030204" pitchFamily="18" charset="0"/>
                          <a:ea typeface="Cambria" panose="02040503050406030204" pitchFamily="18" charset="0"/>
                        </a:rPr>
                        <a:t>Poverty headcount ratio at </a:t>
                      </a:r>
                      <a:r>
                        <a:rPr lang="en-150" dirty="0" smtClean="0">
                          <a:latin typeface="Cambria" panose="02040503050406030204" pitchFamily="18" charset="0"/>
                          <a:ea typeface="Cambria" panose="02040503050406030204" pitchFamily="18" charset="0"/>
                        </a:rPr>
                        <a:t>€</a:t>
                      </a:r>
                      <a:r>
                        <a:rPr lang="en-US" dirty="0" smtClean="0">
                          <a:latin typeface="Cambria" panose="02040503050406030204" pitchFamily="18" charset="0"/>
                          <a:ea typeface="Cambria" panose="02040503050406030204" pitchFamily="18" charset="0"/>
                        </a:rPr>
                        <a:t>2.05/day</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0</a:t>
                      </a:r>
                    </a:p>
                  </a:txBody>
                  <a:tcPr/>
                </a:tc>
                <a:tc>
                  <a:txBody>
                    <a:bodyPr/>
                    <a:lstStyle/>
                    <a:p>
                      <a:pPr algn="ctr"/>
                      <a:r>
                        <a:rPr lang="en-US" dirty="0">
                          <a:latin typeface="Cambria" panose="02040503050406030204" pitchFamily="18" charset="0"/>
                          <a:ea typeface="Cambria" panose="02040503050406030204" pitchFamily="18" charset="0"/>
                        </a:rPr>
                        <a:t>0.04</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0.27</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0.59</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1.13</a:t>
                      </a:r>
                    </a:p>
                  </a:txBody>
                  <a:tcPr>
                    <a:solidFill>
                      <a:schemeClr val="accent2">
                        <a:lumMod val="40000"/>
                        <a:lumOff val="60000"/>
                      </a:schemeClr>
                    </a:solidFill>
                  </a:tcPr>
                </a:tc>
                <a:extLst>
                  <a:ext uri="{0D108BD9-81ED-4DB2-BD59-A6C34878D82A}">
                    <a16:rowId xmlns:a16="http://schemas.microsoft.com/office/drawing/2014/main" val="2680809411"/>
                  </a:ext>
                </a:extLst>
              </a:tr>
              <a:tr h="370840">
                <a:tc>
                  <a:txBody>
                    <a:bodyPr/>
                    <a:lstStyle/>
                    <a:p>
                      <a:pPr algn="ctr"/>
                      <a:r>
                        <a:rPr lang="en-US" dirty="0">
                          <a:latin typeface="Cambria" panose="02040503050406030204" pitchFamily="18" charset="0"/>
                          <a:ea typeface="Cambria" panose="02040503050406030204" pitchFamily="18" charset="0"/>
                        </a:rPr>
                        <a:t>Poverty headcount ratio at </a:t>
                      </a:r>
                      <a:r>
                        <a:rPr lang="en-150" dirty="0" smtClean="0">
                          <a:latin typeface="Cambria" panose="02040503050406030204" pitchFamily="18" charset="0"/>
                          <a:ea typeface="Cambria" panose="02040503050406030204" pitchFamily="18" charset="0"/>
                        </a:rPr>
                        <a:t>€</a:t>
                      </a:r>
                      <a:r>
                        <a:rPr lang="en-US" dirty="0" smtClean="0">
                          <a:latin typeface="Cambria" panose="02040503050406030204" pitchFamily="18" charset="0"/>
                          <a:ea typeface="Cambria" panose="02040503050406030204" pitchFamily="18" charset="0"/>
                        </a:rPr>
                        <a:t>3.42/day</a:t>
                      </a:r>
                      <a:endParaRPr lang="en-US" dirty="0">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0</a:t>
                      </a:r>
                    </a:p>
                  </a:txBody>
                  <a:tcPr/>
                </a:tc>
                <a:tc>
                  <a:txBody>
                    <a:bodyPr/>
                    <a:lstStyle/>
                    <a:p>
                      <a:pPr algn="ctr"/>
                      <a:r>
                        <a:rPr lang="en-US" dirty="0">
                          <a:latin typeface="Cambria" panose="02040503050406030204" pitchFamily="18" charset="0"/>
                          <a:ea typeface="Cambria" panose="02040503050406030204" pitchFamily="18" charset="0"/>
                        </a:rPr>
                        <a:t>0.06</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0.6</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0.88</a:t>
                      </a:r>
                    </a:p>
                  </a:txBody>
                  <a:tcPr>
                    <a:solidFill>
                      <a:schemeClr val="accent2">
                        <a:lumMod val="40000"/>
                        <a:lumOff val="60000"/>
                      </a:schemeClr>
                    </a:solidFill>
                  </a:tcPr>
                </a:tc>
                <a:tc>
                  <a:txBody>
                    <a:bodyPr/>
                    <a:lstStyle/>
                    <a:p>
                      <a:pPr algn="ctr"/>
                      <a:r>
                        <a:rPr lang="en-US" dirty="0">
                          <a:latin typeface="Cambria" panose="02040503050406030204" pitchFamily="18" charset="0"/>
                          <a:ea typeface="Cambria" panose="02040503050406030204" pitchFamily="18" charset="0"/>
                        </a:rPr>
                        <a:t>1.77</a:t>
                      </a:r>
                    </a:p>
                  </a:txBody>
                  <a:tcPr>
                    <a:solidFill>
                      <a:schemeClr val="accent2">
                        <a:lumMod val="40000"/>
                        <a:lumOff val="60000"/>
                      </a:schemeClr>
                    </a:solidFill>
                  </a:tcPr>
                </a:tc>
                <a:extLst>
                  <a:ext uri="{0D108BD9-81ED-4DB2-BD59-A6C34878D82A}">
                    <a16:rowId xmlns:a16="http://schemas.microsoft.com/office/drawing/2014/main" val="22139264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Poverty rate after taxes and transfers</a:t>
                      </a:r>
                    </a:p>
                  </a:txBody>
                  <a:tcPr/>
                </a:tc>
                <a:tc>
                  <a:txBody>
                    <a:bodyPr/>
                    <a:lstStyle/>
                    <a:p>
                      <a:pPr algn="ctr"/>
                      <a:r>
                        <a:rPr lang="en-US" dirty="0">
                          <a:latin typeface="Cambria" panose="02040503050406030204" pitchFamily="18" charset="0"/>
                          <a:ea typeface="Cambria"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11.5</a:t>
                      </a:r>
                    </a:p>
                  </a:txBody>
                  <a:tcPr>
                    <a:solidFill>
                      <a:srgbClr val="FDB71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14.7</a:t>
                      </a:r>
                    </a:p>
                  </a:txBody>
                  <a:tcPr>
                    <a:solidFill>
                      <a:srgbClr val="FDB714"/>
                    </a:solidFill>
                  </a:tcPr>
                </a:tc>
                <a:tc>
                  <a:txBody>
                    <a:bodyPr/>
                    <a:lstStyle/>
                    <a:p>
                      <a:pPr algn="ctr"/>
                      <a:r>
                        <a:rPr lang="en-US" dirty="0">
                          <a:latin typeface="Cambria" panose="02040503050406030204" pitchFamily="18" charset="0"/>
                          <a:ea typeface="Cambria" panose="02040503050406030204" pitchFamily="18" charset="0"/>
                        </a:rPr>
                        <a:t>14.2</a:t>
                      </a:r>
                    </a:p>
                  </a:txBody>
                  <a:tcPr>
                    <a:solidFill>
                      <a:srgbClr val="FDB714"/>
                    </a:solidFill>
                  </a:tcPr>
                </a:tc>
                <a:extLst>
                  <a:ext uri="{0D108BD9-81ED-4DB2-BD59-A6C34878D82A}">
                    <a16:rowId xmlns:a16="http://schemas.microsoft.com/office/drawing/2014/main" val="1344096531"/>
                  </a:ext>
                </a:extLst>
              </a:tr>
            </a:tbl>
          </a:graphicData>
        </a:graphic>
      </p:graphicFrame>
    </p:spTree>
    <p:extLst>
      <p:ext uri="{BB962C8B-B14F-4D97-AF65-F5344CB8AC3E}">
        <p14:creationId xmlns:p14="http://schemas.microsoft.com/office/powerpoint/2010/main" val="199755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normAutofit/>
          </a:bodyPr>
          <a:lstStyle/>
          <a:p>
            <a:pPr algn="ctr"/>
            <a:r>
              <a:rPr lang="en-US" sz="4400" dirty="0"/>
              <a:t>SDG 2:	Zero Hunger		</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p:txBody>
          <a:bodyPr>
            <a:normAutofit fontScale="77500" lnSpcReduction="20000"/>
          </a:bodyPr>
          <a:lstStyle/>
          <a:p>
            <a:pPr algn="just">
              <a:lnSpc>
                <a:spcPct val="120000"/>
              </a:lnSpc>
              <a:spcBef>
                <a:spcPts val="0"/>
              </a:spcBef>
              <a:spcAft>
                <a:spcPts val="0"/>
              </a:spcAft>
            </a:pPr>
            <a:r>
              <a:rPr lang="en-US" b="1" dirty="0">
                <a:solidFill>
                  <a:srgbClr val="D3A029"/>
                </a:solidFill>
              </a:rPr>
              <a:t>SDG 2: End hunger, achieve food security and improved nutrition and promote sustainable </a:t>
            </a:r>
            <a:r>
              <a:rPr lang="en-US" b="1" dirty="0" smtClean="0">
                <a:solidFill>
                  <a:srgbClr val="D3A029"/>
                </a:solidFill>
              </a:rPr>
              <a:t>agriculture</a:t>
            </a:r>
          </a:p>
          <a:p>
            <a:pPr algn="just">
              <a:lnSpc>
                <a:spcPct val="120000"/>
              </a:lnSpc>
              <a:spcBef>
                <a:spcPts val="0"/>
              </a:spcBef>
              <a:spcAft>
                <a:spcPts val="0"/>
              </a:spcAft>
            </a:pPr>
            <a:endParaRPr lang="en-US" dirty="0" smtClean="0"/>
          </a:p>
          <a:p>
            <a:pPr marL="266700" indent="-266700" algn="just">
              <a:lnSpc>
                <a:spcPct val="120000"/>
              </a:lnSpc>
              <a:spcBef>
                <a:spcPts val="0"/>
              </a:spcBef>
              <a:spcAft>
                <a:spcPts val="0"/>
              </a:spcAft>
              <a:buClr>
                <a:srgbClr val="D3A029"/>
              </a:buClr>
              <a:buFont typeface="Wingdings" panose="05000000000000000000" pitchFamily="2" charset="2"/>
              <a:buChar char="q"/>
            </a:pPr>
            <a:r>
              <a:rPr lang="en-US" dirty="0" smtClean="0">
                <a:solidFill>
                  <a:schemeClr val="tx1"/>
                </a:solidFill>
              </a:rPr>
              <a:t>826 </a:t>
            </a:r>
            <a:r>
              <a:rPr lang="en-US" dirty="0">
                <a:solidFill>
                  <a:schemeClr val="tx1"/>
                </a:solidFill>
              </a:rPr>
              <a:t>million people (1 out of 10) are affected by </a:t>
            </a:r>
            <a:r>
              <a:rPr lang="en-US" dirty="0" smtClean="0">
                <a:solidFill>
                  <a:schemeClr val="tx1"/>
                </a:solidFill>
              </a:rPr>
              <a:t>hunger</a:t>
            </a:r>
          </a:p>
          <a:p>
            <a:pPr marL="266700" indent="-266700" algn="just">
              <a:lnSpc>
                <a:spcPct val="120000"/>
              </a:lnSpc>
              <a:spcBef>
                <a:spcPts val="0"/>
              </a:spcBef>
              <a:spcAft>
                <a:spcPts val="0"/>
              </a:spcAft>
              <a:buClr>
                <a:srgbClr val="D3A029"/>
              </a:buClr>
              <a:buFont typeface="Wingdings" panose="05000000000000000000" pitchFamily="2" charset="2"/>
              <a:buChar char="q"/>
            </a:pPr>
            <a:endParaRPr lang="en-US" dirty="0" smtClean="0">
              <a:solidFill>
                <a:schemeClr val="tx1"/>
              </a:solidFill>
            </a:endParaRPr>
          </a:p>
          <a:p>
            <a:pPr marL="266700" indent="-266700" algn="just">
              <a:lnSpc>
                <a:spcPct val="120000"/>
              </a:lnSpc>
              <a:spcBef>
                <a:spcPts val="0"/>
              </a:spcBef>
              <a:spcAft>
                <a:spcPts val="0"/>
              </a:spcAft>
              <a:buClr>
                <a:srgbClr val="D3A029"/>
              </a:buClr>
              <a:buFont typeface="Wingdings" panose="05000000000000000000" pitchFamily="2" charset="2"/>
              <a:buChar char="q"/>
            </a:pPr>
            <a:r>
              <a:rPr lang="en-US" dirty="0" smtClean="0">
                <a:solidFill>
                  <a:schemeClr val="tx1"/>
                </a:solidFill>
              </a:rPr>
              <a:t>Globally</a:t>
            </a:r>
            <a:r>
              <a:rPr lang="en-US" dirty="0">
                <a:solidFill>
                  <a:schemeClr val="tx1"/>
                </a:solidFill>
              </a:rPr>
              <a:t>, one out of three people suffer from some element of malnutrition, a serious condition identified by the poor nutritional value in peoples diet causing obesity, stunting or wasting </a:t>
            </a:r>
            <a:endParaRPr lang="en-US" dirty="0" smtClean="0">
              <a:solidFill>
                <a:schemeClr val="tx1"/>
              </a:solidFill>
            </a:endParaRPr>
          </a:p>
          <a:p>
            <a:pPr marL="266700" indent="-266700" algn="just">
              <a:lnSpc>
                <a:spcPct val="120000"/>
              </a:lnSpc>
              <a:spcBef>
                <a:spcPts val="0"/>
              </a:spcBef>
              <a:spcAft>
                <a:spcPts val="0"/>
              </a:spcAft>
              <a:buClr>
                <a:srgbClr val="D3A029"/>
              </a:buClr>
              <a:buFont typeface="Wingdings" panose="05000000000000000000" pitchFamily="2" charset="2"/>
              <a:buChar char="q"/>
            </a:pPr>
            <a:endParaRPr lang="en-US" dirty="0">
              <a:solidFill>
                <a:schemeClr val="tx1"/>
              </a:solidFill>
            </a:endParaRPr>
          </a:p>
          <a:p>
            <a:pPr marL="266700" indent="-266700" algn="just">
              <a:lnSpc>
                <a:spcPct val="120000"/>
              </a:lnSpc>
              <a:spcBef>
                <a:spcPts val="0"/>
              </a:spcBef>
              <a:spcAft>
                <a:spcPts val="0"/>
              </a:spcAft>
              <a:buClr>
                <a:srgbClr val="D3A029"/>
              </a:buClr>
              <a:buFont typeface="Wingdings" panose="05000000000000000000" pitchFamily="2" charset="2"/>
              <a:buChar char="q"/>
            </a:pPr>
            <a:r>
              <a:rPr lang="en-US" dirty="0">
                <a:solidFill>
                  <a:schemeClr val="tx1"/>
                </a:solidFill>
              </a:rPr>
              <a:t>One out of ten people worldwide is undernourished, meaning they are unable to maintain a healthy life. </a:t>
            </a:r>
            <a:endParaRPr lang="en-US" dirty="0" smtClean="0">
              <a:solidFill>
                <a:schemeClr val="tx1"/>
              </a:solidFill>
            </a:endParaRPr>
          </a:p>
          <a:p>
            <a:pPr marL="266700" indent="-266700" algn="just">
              <a:lnSpc>
                <a:spcPct val="120000"/>
              </a:lnSpc>
              <a:spcBef>
                <a:spcPts val="0"/>
              </a:spcBef>
              <a:spcAft>
                <a:spcPts val="0"/>
              </a:spcAft>
              <a:buClr>
                <a:srgbClr val="D3A029"/>
              </a:buClr>
              <a:buFont typeface="Wingdings" panose="05000000000000000000" pitchFamily="2" charset="2"/>
              <a:buChar char="q"/>
            </a:pPr>
            <a:endParaRPr lang="en-US" dirty="0">
              <a:solidFill>
                <a:schemeClr val="tx1"/>
              </a:solidFill>
            </a:endParaRPr>
          </a:p>
          <a:p>
            <a:pPr marL="266700" indent="-266700" algn="just">
              <a:lnSpc>
                <a:spcPct val="120000"/>
              </a:lnSpc>
              <a:spcBef>
                <a:spcPts val="0"/>
              </a:spcBef>
              <a:spcAft>
                <a:spcPts val="0"/>
              </a:spcAft>
              <a:buClr>
                <a:srgbClr val="D3A029"/>
              </a:buClr>
              <a:buFont typeface="Wingdings" panose="05000000000000000000" pitchFamily="2" charset="2"/>
              <a:buChar char="q"/>
            </a:pPr>
            <a:r>
              <a:rPr lang="en-US" dirty="0" smtClean="0">
                <a:solidFill>
                  <a:schemeClr val="tx1"/>
                </a:solidFill>
              </a:rPr>
              <a:t>Agriculture </a:t>
            </a:r>
            <a:r>
              <a:rPr lang="en-US" dirty="0">
                <a:solidFill>
                  <a:schemeClr val="tx1"/>
                </a:solidFill>
              </a:rPr>
              <a:t>is the primary source of food production and responsible for feeding the world population. Sustainable farming ensures the efficient production of food to meet the growing demands for the increasing world population, thus contributing to food security</a:t>
            </a:r>
            <a:r>
              <a:rPr lang="en-US" dirty="0" smtClean="0">
                <a:solidFill>
                  <a:schemeClr val="tx1"/>
                </a:solidFill>
              </a:rPr>
              <a:t>.</a:t>
            </a:r>
          </a:p>
          <a:p>
            <a:pPr marL="266700" indent="-266700" algn="just">
              <a:lnSpc>
                <a:spcPct val="120000"/>
              </a:lnSpc>
              <a:spcBef>
                <a:spcPts val="0"/>
              </a:spcBef>
              <a:spcAft>
                <a:spcPts val="0"/>
              </a:spcAft>
              <a:buClr>
                <a:srgbClr val="D3A029"/>
              </a:buClr>
              <a:buFont typeface="Wingdings" panose="05000000000000000000" pitchFamily="2" charset="2"/>
              <a:buChar char="q"/>
            </a:pPr>
            <a:endParaRPr lang="en-US" dirty="0">
              <a:solidFill>
                <a:schemeClr val="tx1"/>
              </a:solidFill>
            </a:endParaRPr>
          </a:p>
          <a:p>
            <a:pPr marL="266700" indent="-266700" algn="just">
              <a:lnSpc>
                <a:spcPct val="120000"/>
              </a:lnSpc>
              <a:spcBef>
                <a:spcPts val="0"/>
              </a:spcBef>
              <a:spcAft>
                <a:spcPts val="0"/>
              </a:spcAft>
              <a:buClr>
                <a:srgbClr val="D3A029"/>
              </a:buClr>
              <a:buFont typeface="Wingdings" panose="05000000000000000000" pitchFamily="2" charset="2"/>
              <a:buChar char="q"/>
            </a:pPr>
            <a:r>
              <a:rPr lang="en-US" dirty="0">
                <a:solidFill>
                  <a:schemeClr val="tx1"/>
                </a:solidFill>
              </a:rPr>
              <a:t>Agricultural sector provides a wide range of fruit, vegetables and animals essential for a nutrient balanced died. Promoting the cultivation of nutritious crops and increasing crop diversity can help to restrain malnutrition</a:t>
            </a:r>
            <a:r>
              <a:rPr lang="en-US" dirty="0"/>
              <a:t>. </a:t>
            </a:r>
          </a:p>
        </p:txBody>
      </p:sp>
      <p:pic>
        <p:nvPicPr>
          <p:cNvPr id="4" name="Εικόνα 3">
            <a:extLst>
              <a:ext uri="{FF2B5EF4-FFF2-40B4-BE49-F238E27FC236}">
                <a16:creationId xmlns:a16="http://schemas.microsoft.com/office/drawing/2014/main" id="{556C5A7F-A462-4308-9197-F6B2A10C3FF3}"/>
              </a:ext>
            </a:extLst>
          </p:cNvPr>
          <p:cNvPicPr>
            <a:picLocks noChangeAspect="1"/>
          </p:cNvPicPr>
          <p:nvPr/>
        </p:nvPicPr>
        <p:blipFill>
          <a:blip r:embed="rId2"/>
          <a:stretch>
            <a:fillRect/>
          </a:stretch>
        </p:blipFill>
        <p:spPr>
          <a:xfrm>
            <a:off x="10144761" y="731669"/>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991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lstStyle/>
          <a:p>
            <a:pPr algn="ctr"/>
            <a:r>
              <a:rPr lang="en-US" sz="4400" dirty="0"/>
              <a:t>SDG 2:	Zero Hunger</a:t>
            </a:r>
            <a:r>
              <a:rPr lang="en-US" dirty="0"/>
              <a:t>	</a:t>
            </a:r>
          </a:p>
        </p:txBody>
      </p:sp>
      <p:graphicFrame>
        <p:nvGraphicFramePr>
          <p:cNvPr id="5" name="Πίνακας 5">
            <a:extLst>
              <a:ext uri="{FF2B5EF4-FFF2-40B4-BE49-F238E27FC236}">
                <a16:creationId xmlns:a16="http://schemas.microsoft.com/office/drawing/2014/main" id="{16F9CF66-61BB-408B-9EE1-CE8FA52BEF4A}"/>
              </a:ext>
            </a:extLst>
          </p:cNvPr>
          <p:cNvGraphicFramePr>
            <a:graphicFrameLocks noGrp="1"/>
          </p:cNvGraphicFramePr>
          <p:nvPr>
            <p:ph idx="1"/>
            <p:extLst>
              <p:ext uri="{D42A27DB-BD31-4B8C-83A1-F6EECF244321}">
                <p14:modId xmlns:p14="http://schemas.microsoft.com/office/powerpoint/2010/main" val="3752988285"/>
              </p:ext>
            </p:extLst>
          </p:nvPr>
        </p:nvGraphicFramePr>
        <p:xfrm>
          <a:off x="336550" y="1846263"/>
          <a:ext cx="11671299" cy="3916680"/>
        </p:xfrm>
        <a:graphic>
          <a:graphicData uri="http://schemas.openxmlformats.org/drawingml/2006/table">
            <a:tbl>
              <a:tblPr firstRow="1" bandRow="1">
                <a:tableStyleId>{5C22544A-7EE6-4342-B048-85BDC9FD1C3A}</a:tableStyleId>
              </a:tblPr>
              <a:tblGrid>
                <a:gridCol w="6158767">
                  <a:extLst>
                    <a:ext uri="{9D8B030D-6E8A-4147-A177-3AD203B41FA5}">
                      <a16:colId xmlns:a16="http://schemas.microsoft.com/office/drawing/2014/main" val="2489106292"/>
                    </a:ext>
                  </a:extLst>
                </a:gridCol>
                <a:gridCol w="1356311">
                  <a:extLst>
                    <a:ext uri="{9D8B030D-6E8A-4147-A177-3AD203B41FA5}">
                      <a16:colId xmlns:a16="http://schemas.microsoft.com/office/drawing/2014/main" val="1770951841"/>
                    </a:ext>
                  </a:extLst>
                </a:gridCol>
                <a:gridCol w="1066102">
                  <a:extLst>
                    <a:ext uri="{9D8B030D-6E8A-4147-A177-3AD203B41FA5}">
                      <a16:colId xmlns:a16="http://schemas.microsoft.com/office/drawing/2014/main" val="1811162752"/>
                    </a:ext>
                  </a:extLst>
                </a:gridCol>
                <a:gridCol w="1088030">
                  <a:extLst>
                    <a:ext uri="{9D8B030D-6E8A-4147-A177-3AD203B41FA5}">
                      <a16:colId xmlns:a16="http://schemas.microsoft.com/office/drawing/2014/main" val="3040295997"/>
                    </a:ext>
                  </a:extLst>
                </a:gridCol>
                <a:gridCol w="916055">
                  <a:extLst>
                    <a:ext uri="{9D8B030D-6E8A-4147-A177-3AD203B41FA5}">
                      <a16:colId xmlns:a16="http://schemas.microsoft.com/office/drawing/2014/main" val="2040739781"/>
                    </a:ext>
                  </a:extLst>
                </a:gridCol>
                <a:gridCol w="1086034">
                  <a:extLst>
                    <a:ext uri="{9D8B030D-6E8A-4147-A177-3AD203B41FA5}">
                      <a16:colId xmlns:a16="http://schemas.microsoft.com/office/drawing/2014/main" val="350895644"/>
                    </a:ext>
                  </a:extLst>
                </a:gridCol>
              </a:tblGrid>
              <a:tr h="370840">
                <a:tc>
                  <a:txBody>
                    <a:bodyPr/>
                    <a:lstStyle/>
                    <a:p>
                      <a:pPr algn="ctr"/>
                      <a:r>
                        <a:rPr lang="en-US" sz="1600" dirty="0">
                          <a:latin typeface="Cambria" panose="02040503050406030204" pitchFamily="18" charset="0"/>
                          <a:ea typeface="Cambria" panose="02040503050406030204" pitchFamily="18" charset="0"/>
                        </a:rPr>
                        <a:t>Indicator</a:t>
                      </a:r>
                    </a:p>
                  </a:txBody>
                  <a:tcPr/>
                </a:tc>
                <a:tc>
                  <a:txBody>
                    <a:bodyPr/>
                    <a:lstStyle/>
                    <a:p>
                      <a:pPr algn="ctr"/>
                      <a:r>
                        <a:rPr lang="en-US" sz="1600" dirty="0">
                          <a:latin typeface="Cambria" panose="02040503050406030204" pitchFamily="18" charset="0"/>
                          <a:ea typeface="Cambria" panose="02040503050406030204" pitchFamily="18" charset="0"/>
                        </a:rPr>
                        <a:t>Long-Term Objective</a:t>
                      </a:r>
                    </a:p>
                  </a:txBody>
                  <a:tcPr/>
                </a:tc>
                <a:tc>
                  <a:txBody>
                    <a:bodyPr/>
                    <a:lstStyle/>
                    <a:p>
                      <a:pPr algn="ctr"/>
                      <a:r>
                        <a:rPr lang="en-US" sz="1600" dirty="0">
                          <a:latin typeface="Cambria" panose="02040503050406030204" pitchFamily="18" charset="0"/>
                          <a:ea typeface="Cambria" panose="02040503050406030204" pitchFamily="18" charset="0"/>
                        </a:rPr>
                        <a:t>Cyprus</a:t>
                      </a:r>
                    </a:p>
                  </a:txBody>
                  <a:tcPr/>
                </a:tc>
                <a:tc>
                  <a:txBody>
                    <a:bodyPr/>
                    <a:lstStyle/>
                    <a:p>
                      <a:pPr algn="ctr"/>
                      <a:r>
                        <a:rPr lang="en-US" sz="1600" dirty="0">
                          <a:latin typeface="Cambria" panose="02040503050406030204" pitchFamily="18" charset="0"/>
                          <a:ea typeface="Cambria" panose="02040503050406030204" pitchFamily="18" charset="0"/>
                        </a:rPr>
                        <a:t>Greece</a:t>
                      </a:r>
                    </a:p>
                  </a:txBody>
                  <a:tcPr/>
                </a:tc>
                <a:tc>
                  <a:txBody>
                    <a:bodyPr/>
                    <a:lstStyle/>
                    <a:p>
                      <a:pPr algn="ctr"/>
                      <a:r>
                        <a:rPr lang="en-US" sz="1600" dirty="0">
                          <a:latin typeface="Cambria" panose="02040503050406030204" pitchFamily="18" charset="0"/>
                          <a:ea typeface="Cambria" panose="02040503050406030204" pitchFamily="18" charset="0"/>
                        </a:rPr>
                        <a:t>Spain</a:t>
                      </a:r>
                    </a:p>
                  </a:txBody>
                  <a:tcPr/>
                </a:tc>
                <a:tc>
                  <a:txBody>
                    <a:bodyPr/>
                    <a:lstStyle/>
                    <a:p>
                      <a:pPr algn="ctr"/>
                      <a:r>
                        <a:rPr lang="en-US" sz="1600" dirty="0">
                          <a:latin typeface="Cambria" panose="02040503050406030204" pitchFamily="18" charset="0"/>
                          <a:ea typeface="Cambria" panose="02040503050406030204" pitchFamily="18" charset="0"/>
                        </a:rPr>
                        <a:t>Italy</a:t>
                      </a:r>
                    </a:p>
                  </a:txBody>
                  <a:tcPr/>
                </a:tc>
                <a:extLst>
                  <a:ext uri="{0D108BD9-81ED-4DB2-BD59-A6C34878D82A}">
                    <a16:rowId xmlns:a16="http://schemas.microsoft.com/office/drawing/2014/main" val="2175152885"/>
                  </a:ext>
                </a:extLst>
              </a:tr>
              <a:tr h="370840">
                <a:tc>
                  <a:txBody>
                    <a:bodyPr/>
                    <a:lstStyle/>
                    <a:p>
                      <a:pPr algn="ctr"/>
                      <a:r>
                        <a:rPr lang="en-US" sz="1600" dirty="0">
                          <a:latin typeface="Cambria" panose="02040503050406030204" pitchFamily="18" charset="0"/>
                          <a:ea typeface="Cambria" panose="02040503050406030204" pitchFamily="18" charset="0"/>
                        </a:rPr>
                        <a:t>Prevalence of undernourishment</a:t>
                      </a:r>
                    </a:p>
                  </a:txBody>
                  <a:tcPr/>
                </a:tc>
                <a:tc>
                  <a:txBody>
                    <a:bodyPr/>
                    <a:lstStyle/>
                    <a:p>
                      <a:pPr algn="ctr"/>
                      <a:r>
                        <a:rPr lang="en-US" sz="1600" dirty="0">
                          <a:latin typeface="Cambria" panose="02040503050406030204" pitchFamily="18" charset="0"/>
                          <a:ea typeface="Cambria" panose="02040503050406030204" pitchFamily="18" charset="0"/>
                        </a:rPr>
                        <a:t>2.5</a:t>
                      </a:r>
                    </a:p>
                  </a:txBody>
                  <a:tcPr/>
                </a:tc>
                <a:tc>
                  <a:txBody>
                    <a:bodyPr/>
                    <a:lstStyle/>
                    <a:p>
                      <a:pPr algn="ctr"/>
                      <a:r>
                        <a:rPr lang="en-US" sz="16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2.5</a:t>
                      </a:r>
                    </a:p>
                  </a:txBody>
                  <a:tcPr>
                    <a:solidFill>
                      <a:schemeClr val="accent2">
                        <a:lumMod val="40000"/>
                        <a:lumOff val="60000"/>
                      </a:schemeClr>
                    </a:solidFill>
                  </a:tcPr>
                </a:tc>
                <a:extLst>
                  <a:ext uri="{0D108BD9-81ED-4DB2-BD59-A6C34878D82A}">
                    <a16:rowId xmlns:a16="http://schemas.microsoft.com/office/drawing/2014/main" val="2680809411"/>
                  </a:ext>
                </a:extLst>
              </a:tr>
              <a:tr h="370840">
                <a:tc>
                  <a:txBody>
                    <a:bodyPr/>
                    <a:lstStyle/>
                    <a:p>
                      <a:pPr algn="ctr"/>
                      <a:r>
                        <a:rPr lang="en-US" sz="1600" dirty="0">
                          <a:latin typeface="Cambria" panose="02040503050406030204" pitchFamily="18" charset="0"/>
                          <a:ea typeface="Cambria" panose="02040503050406030204" pitchFamily="18" charset="0"/>
                        </a:rPr>
                        <a:t>Prevalence of stunning in children under 5 years age</a:t>
                      </a:r>
                    </a:p>
                  </a:txBody>
                  <a:tcPr/>
                </a:tc>
                <a:tc>
                  <a:txBody>
                    <a:bodyPr/>
                    <a:lstStyle/>
                    <a:p>
                      <a:pPr algn="ctr"/>
                      <a:r>
                        <a:rPr lang="en-US" sz="1600" dirty="0">
                          <a:latin typeface="Cambria" panose="02040503050406030204" pitchFamily="18" charset="0"/>
                          <a:ea typeface="Cambria" panose="02040503050406030204" pitchFamily="18" charset="0"/>
                        </a:rPr>
                        <a:t>0</a:t>
                      </a:r>
                    </a:p>
                  </a:txBody>
                  <a:tcPr/>
                </a:tc>
                <a:tc>
                  <a:txBody>
                    <a:bodyPr/>
                    <a:lstStyle/>
                    <a:p>
                      <a:pPr algn="ctr"/>
                      <a:r>
                        <a:rPr lang="en-US" sz="1600" dirty="0">
                          <a:latin typeface="Cambria" panose="02040503050406030204" pitchFamily="18" charset="0"/>
                          <a:ea typeface="Cambria" panose="02040503050406030204" pitchFamily="18" charset="0"/>
                        </a:rPr>
                        <a:t>2.58</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2.2</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2.58</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2.58</a:t>
                      </a:r>
                    </a:p>
                  </a:txBody>
                  <a:tcPr>
                    <a:solidFill>
                      <a:schemeClr val="accent2">
                        <a:lumMod val="40000"/>
                        <a:lumOff val="60000"/>
                      </a:schemeClr>
                    </a:solidFill>
                  </a:tcPr>
                </a:tc>
                <a:extLst>
                  <a:ext uri="{0D108BD9-81ED-4DB2-BD59-A6C34878D82A}">
                    <a16:rowId xmlns:a16="http://schemas.microsoft.com/office/drawing/2014/main" val="221392649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Prevalence of wasting in children under 5 years age</a:t>
                      </a:r>
                    </a:p>
                  </a:txBody>
                  <a:tcPr/>
                </a:tc>
                <a:tc>
                  <a:txBody>
                    <a:bodyPr/>
                    <a:lstStyle/>
                    <a:p>
                      <a:pPr algn="ctr"/>
                      <a:r>
                        <a:rPr lang="en-US" sz="1600" dirty="0">
                          <a:latin typeface="Cambria" panose="02040503050406030204" pitchFamily="18" charset="0"/>
                          <a:ea typeface="Cambria" panose="02040503050406030204" pitchFamily="18"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0.7</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0.7</a:t>
                      </a: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0.7</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0.7</a:t>
                      </a:r>
                    </a:p>
                  </a:txBody>
                  <a:tcPr>
                    <a:solidFill>
                      <a:schemeClr val="accent2">
                        <a:lumMod val="40000"/>
                        <a:lumOff val="60000"/>
                      </a:schemeClr>
                    </a:solidFill>
                  </a:tcPr>
                </a:tc>
                <a:extLst>
                  <a:ext uri="{0D108BD9-81ED-4DB2-BD59-A6C34878D82A}">
                    <a16:rowId xmlns:a16="http://schemas.microsoft.com/office/drawing/2014/main" val="1344096531"/>
                  </a:ext>
                </a:extLst>
              </a:tr>
              <a:tr h="370840">
                <a:tc>
                  <a:txBody>
                    <a:bodyPr/>
                    <a:lstStyle/>
                    <a:p>
                      <a:pPr algn="ctr"/>
                      <a:r>
                        <a:rPr lang="en-US" sz="1600" dirty="0" err="1">
                          <a:latin typeface="Cambria" panose="02040503050406030204" pitchFamily="18" charset="0"/>
                          <a:ea typeface="Cambria" panose="02040503050406030204" pitchFamily="18" charset="0"/>
                        </a:rPr>
                        <a:t>Prevelance</a:t>
                      </a:r>
                      <a:r>
                        <a:rPr lang="en-US" sz="1600" dirty="0">
                          <a:latin typeface="Cambria" panose="02040503050406030204" pitchFamily="18" charset="0"/>
                          <a:ea typeface="Cambria" panose="02040503050406030204" pitchFamily="18" charset="0"/>
                        </a:rPr>
                        <a:t> of </a:t>
                      </a:r>
                      <a:r>
                        <a:rPr lang="en-US" sz="1600" dirty="0" err="1">
                          <a:latin typeface="Cambria" panose="02040503050406030204" pitchFamily="18" charset="0"/>
                          <a:ea typeface="Cambria" panose="02040503050406030204" pitchFamily="18" charset="0"/>
                        </a:rPr>
                        <a:t>obecity</a:t>
                      </a:r>
                      <a:r>
                        <a:rPr lang="en-US" sz="1600" dirty="0">
                          <a:latin typeface="Cambria" panose="02040503050406030204" pitchFamily="18" charset="0"/>
                          <a:ea typeface="Cambria" panose="02040503050406030204" pitchFamily="18" charset="0"/>
                        </a:rPr>
                        <a:t> =&gt; 30</a:t>
                      </a:r>
                    </a:p>
                  </a:txBody>
                  <a:tcPr/>
                </a:tc>
                <a:tc>
                  <a:txBody>
                    <a:bodyPr/>
                    <a:lstStyle/>
                    <a:p>
                      <a:pPr algn="ctr"/>
                      <a:r>
                        <a:rPr lang="en-US" sz="1600" dirty="0">
                          <a:latin typeface="Cambria" panose="02040503050406030204" pitchFamily="18" charset="0"/>
                          <a:ea typeface="Cambria" panose="02040503050406030204" pitchFamily="18" charset="0"/>
                        </a:rPr>
                        <a:t>2.8</a:t>
                      </a:r>
                    </a:p>
                  </a:txBody>
                  <a:tcPr/>
                </a:tc>
                <a:tc>
                  <a:txBody>
                    <a:bodyPr/>
                    <a:lstStyle/>
                    <a:p>
                      <a:pPr algn="ctr"/>
                      <a:r>
                        <a:rPr lang="en-US" sz="1600" dirty="0">
                          <a:latin typeface="Cambria" panose="02040503050406030204" pitchFamily="18" charset="0"/>
                          <a:ea typeface="Cambria" panose="02040503050406030204" pitchFamily="18" charset="0"/>
                        </a:rPr>
                        <a:t>21.8</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24.9</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23.8</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19.9</a:t>
                      </a:r>
                    </a:p>
                  </a:txBody>
                  <a:tcPr>
                    <a:solidFill>
                      <a:srgbClr val="FDB714"/>
                    </a:solidFill>
                  </a:tcPr>
                </a:tc>
                <a:extLst>
                  <a:ext uri="{0D108BD9-81ED-4DB2-BD59-A6C34878D82A}">
                    <a16:rowId xmlns:a16="http://schemas.microsoft.com/office/drawing/2014/main" val="1180748580"/>
                  </a:ext>
                </a:extLst>
              </a:tr>
              <a:tr h="370840">
                <a:tc>
                  <a:txBody>
                    <a:bodyPr/>
                    <a:lstStyle/>
                    <a:p>
                      <a:pPr algn="ctr"/>
                      <a:r>
                        <a:rPr lang="en-US" sz="1600" dirty="0">
                          <a:latin typeface="Cambria" panose="02040503050406030204" pitchFamily="18" charset="0"/>
                          <a:ea typeface="Cambria" panose="02040503050406030204" pitchFamily="18" charset="0"/>
                        </a:rPr>
                        <a:t>Human Trophic Level</a:t>
                      </a:r>
                    </a:p>
                  </a:txBody>
                  <a:tcPr/>
                </a:tc>
                <a:tc>
                  <a:txBody>
                    <a:bodyPr/>
                    <a:lstStyle/>
                    <a:p>
                      <a:pPr algn="ctr"/>
                      <a:r>
                        <a:rPr lang="en-US" sz="1600" dirty="0">
                          <a:latin typeface="Cambria" panose="02040503050406030204" pitchFamily="18" charset="0"/>
                          <a:ea typeface="Cambria" panose="02040503050406030204" pitchFamily="18" charset="0"/>
                        </a:rPr>
                        <a:t>2</a:t>
                      </a:r>
                    </a:p>
                  </a:txBody>
                  <a:tcPr/>
                </a:tc>
                <a:tc>
                  <a:txBody>
                    <a:bodyPr/>
                    <a:lstStyle/>
                    <a:p>
                      <a:pPr algn="ctr"/>
                      <a:r>
                        <a:rPr lang="en-US" sz="1600" dirty="0">
                          <a:latin typeface="Cambria" panose="02040503050406030204" pitchFamily="18" charset="0"/>
                          <a:ea typeface="Cambria" panose="02040503050406030204" pitchFamily="18" charset="0"/>
                        </a:rPr>
                        <a:t>2.38</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2.38</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2.42</a:t>
                      </a:r>
                    </a:p>
                  </a:txBody>
                  <a:tcPr>
                    <a:solidFill>
                      <a:srgbClr val="E5243B"/>
                    </a:solidFill>
                  </a:tcPr>
                </a:tc>
                <a:tc>
                  <a:txBody>
                    <a:bodyPr/>
                    <a:lstStyle/>
                    <a:p>
                      <a:pPr algn="ctr"/>
                      <a:r>
                        <a:rPr lang="en-US" sz="1600" dirty="0">
                          <a:latin typeface="Cambria" panose="02040503050406030204" pitchFamily="18" charset="0"/>
                          <a:ea typeface="Cambria" panose="02040503050406030204" pitchFamily="18" charset="0"/>
                        </a:rPr>
                        <a:t>2.42</a:t>
                      </a:r>
                    </a:p>
                  </a:txBody>
                  <a:tcPr>
                    <a:solidFill>
                      <a:srgbClr val="E5243B"/>
                    </a:solidFill>
                  </a:tcPr>
                </a:tc>
                <a:extLst>
                  <a:ext uri="{0D108BD9-81ED-4DB2-BD59-A6C34878D82A}">
                    <a16:rowId xmlns:a16="http://schemas.microsoft.com/office/drawing/2014/main" val="2123717924"/>
                  </a:ext>
                </a:extLst>
              </a:tr>
              <a:tr h="370840">
                <a:tc>
                  <a:txBody>
                    <a:bodyPr/>
                    <a:lstStyle/>
                    <a:p>
                      <a:pPr algn="ctr"/>
                      <a:r>
                        <a:rPr lang="en-US" sz="1600" dirty="0">
                          <a:latin typeface="Cambria" panose="02040503050406030204" pitchFamily="18" charset="0"/>
                          <a:ea typeface="Cambria" panose="02040503050406030204" pitchFamily="18" charset="0"/>
                        </a:rPr>
                        <a:t>Cereal Yield</a:t>
                      </a:r>
                    </a:p>
                  </a:txBody>
                  <a:tcPr/>
                </a:tc>
                <a:tc>
                  <a:txBody>
                    <a:bodyPr/>
                    <a:lstStyle/>
                    <a:p>
                      <a:pPr algn="ctr"/>
                      <a:r>
                        <a:rPr lang="en-US" sz="1600" dirty="0">
                          <a:latin typeface="Cambria" panose="02040503050406030204" pitchFamily="18" charset="0"/>
                          <a:ea typeface="Cambria" panose="02040503050406030204" pitchFamily="18" charset="0"/>
                        </a:rPr>
                        <a:t>7</a:t>
                      </a:r>
                    </a:p>
                  </a:txBody>
                  <a:tcPr/>
                </a:tc>
                <a:tc>
                  <a:txBody>
                    <a:bodyPr/>
                    <a:lstStyle/>
                    <a:p>
                      <a:pPr algn="ctr"/>
                      <a:r>
                        <a:rPr lang="en-US" sz="1600" dirty="0">
                          <a:latin typeface="Cambria" panose="02040503050406030204" pitchFamily="18" charset="0"/>
                          <a:ea typeface="Cambria" panose="02040503050406030204" pitchFamily="18" charset="0"/>
                        </a:rPr>
                        <a:t>1.99</a:t>
                      </a:r>
                    </a:p>
                  </a:txBody>
                  <a:tcPr>
                    <a:solidFill>
                      <a:srgbClr val="E5243B"/>
                    </a:solidFill>
                  </a:tcPr>
                </a:tc>
                <a:tc>
                  <a:txBody>
                    <a:bodyPr/>
                    <a:lstStyle/>
                    <a:p>
                      <a:pPr algn="ctr"/>
                      <a:r>
                        <a:rPr lang="en-US" sz="1600" dirty="0">
                          <a:latin typeface="Cambria" panose="02040503050406030204" pitchFamily="18" charset="0"/>
                          <a:ea typeface="Cambria" panose="02040503050406030204" pitchFamily="18" charset="0"/>
                        </a:rPr>
                        <a:t>4.27</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4.23</a:t>
                      </a:r>
                    </a:p>
                  </a:txBody>
                  <a:tcPr>
                    <a:solidFill>
                      <a:schemeClr val="accent2">
                        <a:lumMod val="40000"/>
                        <a:lumOff val="60000"/>
                      </a:schemeClr>
                    </a:solidFill>
                  </a:tcPr>
                </a:tc>
                <a:tc>
                  <a:txBody>
                    <a:bodyPr/>
                    <a:lstStyle/>
                    <a:p>
                      <a:pPr algn="ctr"/>
                      <a:r>
                        <a:rPr lang="en-US" sz="1600" dirty="0">
                          <a:latin typeface="Cambria" panose="02040503050406030204" pitchFamily="18" charset="0"/>
                          <a:ea typeface="Cambria" panose="02040503050406030204" pitchFamily="18" charset="0"/>
                        </a:rPr>
                        <a:t>5.56</a:t>
                      </a:r>
                    </a:p>
                  </a:txBody>
                  <a:tcPr>
                    <a:solidFill>
                      <a:schemeClr val="accent2">
                        <a:lumMod val="40000"/>
                        <a:lumOff val="60000"/>
                      </a:schemeClr>
                    </a:solidFill>
                  </a:tcPr>
                </a:tc>
                <a:extLst>
                  <a:ext uri="{0D108BD9-81ED-4DB2-BD59-A6C34878D82A}">
                    <a16:rowId xmlns:a16="http://schemas.microsoft.com/office/drawing/2014/main" val="1143408009"/>
                  </a:ext>
                </a:extLst>
              </a:tr>
              <a:tr h="370840">
                <a:tc>
                  <a:txBody>
                    <a:bodyPr/>
                    <a:lstStyle/>
                    <a:p>
                      <a:pPr algn="ctr"/>
                      <a:r>
                        <a:rPr lang="en-US" sz="1600" dirty="0">
                          <a:latin typeface="Cambria" panose="02040503050406030204" pitchFamily="18" charset="0"/>
                          <a:ea typeface="Cambria" panose="02040503050406030204" pitchFamily="18" charset="0"/>
                        </a:rPr>
                        <a:t>Yield gap closure</a:t>
                      </a:r>
                    </a:p>
                  </a:txBody>
                  <a:tcPr/>
                </a:tc>
                <a:tc>
                  <a:txBody>
                    <a:bodyPr/>
                    <a:lstStyle/>
                    <a:p>
                      <a:pPr algn="ctr"/>
                      <a:r>
                        <a:rPr lang="en-US" sz="1600" dirty="0">
                          <a:latin typeface="Cambria" panose="02040503050406030204" pitchFamily="18" charset="0"/>
                          <a:ea typeface="Cambria" panose="02040503050406030204" pitchFamily="18" charset="0"/>
                        </a:rPr>
                        <a:t>77</a:t>
                      </a:r>
                    </a:p>
                  </a:txBody>
                  <a:tcPr/>
                </a:tc>
                <a:tc>
                  <a:txBody>
                    <a:bodyPr/>
                    <a:lstStyle/>
                    <a:p>
                      <a:pPr algn="ctr"/>
                      <a:endParaRPr lang="en-US" sz="1600" dirty="0">
                        <a:latin typeface="Cambria" panose="02040503050406030204" pitchFamily="18" charset="0"/>
                        <a:ea typeface="Cambria" panose="02040503050406030204" pitchFamily="18" charset="0"/>
                      </a:endParaRPr>
                    </a:p>
                  </a:txBody>
                  <a:tcPr>
                    <a:solidFill>
                      <a:schemeClr val="bg1">
                        <a:lumMod val="75000"/>
                      </a:schemeClr>
                    </a:solidFill>
                  </a:tcPr>
                </a:tc>
                <a:tc>
                  <a:txBody>
                    <a:bodyPr/>
                    <a:lstStyle/>
                    <a:p>
                      <a:pPr algn="ctr"/>
                      <a:r>
                        <a:rPr lang="en-US" sz="1600" dirty="0">
                          <a:latin typeface="Cambria" panose="02040503050406030204" pitchFamily="18" charset="0"/>
                          <a:ea typeface="Cambria" panose="02040503050406030204" pitchFamily="18" charset="0"/>
                        </a:rPr>
                        <a:t>50.57</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45.75</a:t>
                      </a:r>
                    </a:p>
                  </a:txBody>
                  <a:tcPr>
                    <a:solidFill>
                      <a:srgbClr val="E5243B"/>
                    </a:solidFill>
                  </a:tcPr>
                </a:tc>
                <a:tc>
                  <a:txBody>
                    <a:bodyPr/>
                    <a:lstStyle/>
                    <a:p>
                      <a:pPr algn="ctr"/>
                      <a:r>
                        <a:rPr lang="en-US" sz="1600" dirty="0">
                          <a:latin typeface="Cambria" panose="02040503050406030204" pitchFamily="18" charset="0"/>
                          <a:ea typeface="Cambria" panose="02040503050406030204" pitchFamily="18" charset="0"/>
                        </a:rPr>
                        <a:t>58.94</a:t>
                      </a:r>
                    </a:p>
                  </a:txBody>
                  <a:tcPr>
                    <a:solidFill>
                      <a:srgbClr val="FDB714"/>
                    </a:solidFill>
                  </a:tcPr>
                </a:tc>
                <a:extLst>
                  <a:ext uri="{0D108BD9-81ED-4DB2-BD59-A6C34878D82A}">
                    <a16:rowId xmlns:a16="http://schemas.microsoft.com/office/drawing/2014/main" val="834513534"/>
                  </a:ext>
                </a:extLst>
              </a:tr>
              <a:tr h="370840">
                <a:tc>
                  <a:txBody>
                    <a:bodyPr/>
                    <a:lstStyle/>
                    <a:p>
                      <a:pPr algn="ctr"/>
                      <a:r>
                        <a:rPr lang="en-US" sz="1600" dirty="0">
                          <a:latin typeface="Cambria" panose="02040503050406030204" pitchFamily="18" charset="0"/>
                          <a:ea typeface="Cambria" panose="02040503050406030204" pitchFamily="18" charset="0"/>
                        </a:rPr>
                        <a:t>Sustainable Nitrogen Management Index</a:t>
                      </a:r>
                    </a:p>
                  </a:txBody>
                  <a:tcPr/>
                </a:tc>
                <a:tc>
                  <a:txBody>
                    <a:bodyPr/>
                    <a:lstStyle/>
                    <a:p>
                      <a:pPr algn="ctr"/>
                      <a:r>
                        <a:rPr lang="en-US" sz="1600" dirty="0">
                          <a:latin typeface="Cambria" panose="02040503050406030204" pitchFamily="18" charset="0"/>
                          <a:ea typeface="Cambria" panose="02040503050406030204" pitchFamily="18" charset="0"/>
                        </a:rPr>
                        <a:t>0</a:t>
                      </a:r>
                    </a:p>
                  </a:txBody>
                  <a:tcPr/>
                </a:tc>
                <a:tc>
                  <a:txBody>
                    <a:bodyPr/>
                    <a:lstStyle/>
                    <a:p>
                      <a:pPr algn="ctr"/>
                      <a:r>
                        <a:rPr lang="en-US" sz="1600" dirty="0">
                          <a:latin typeface="Cambria" panose="02040503050406030204" pitchFamily="18" charset="0"/>
                          <a:ea typeface="Cambria" panose="02040503050406030204" pitchFamily="18" charset="0"/>
                        </a:rPr>
                        <a:t>1.23</a:t>
                      </a:r>
                    </a:p>
                  </a:txBody>
                  <a:tcPr>
                    <a:solidFill>
                      <a:srgbClr val="E5243B"/>
                    </a:solidFill>
                  </a:tcPr>
                </a:tc>
                <a:tc>
                  <a:txBody>
                    <a:bodyPr/>
                    <a:lstStyle/>
                    <a:p>
                      <a:pPr algn="ctr"/>
                      <a:r>
                        <a:rPr lang="en-US" sz="1600" dirty="0">
                          <a:latin typeface="Cambria" panose="02040503050406030204" pitchFamily="18" charset="0"/>
                          <a:ea typeface="Cambria" panose="02040503050406030204" pitchFamily="18" charset="0"/>
                        </a:rPr>
                        <a:t>0.68</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0.78</a:t>
                      </a:r>
                    </a:p>
                  </a:txBody>
                  <a:tcPr>
                    <a:solidFill>
                      <a:srgbClr val="E5243B"/>
                    </a:solidFill>
                  </a:tcPr>
                </a:tc>
                <a:tc>
                  <a:txBody>
                    <a:bodyPr/>
                    <a:lstStyle/>
                    <a:p>
                      <a:pPr algn="ctr"/>
                      <a:r>
                        <a:rPr lang="en-US" sz="1600" dirty="0">
                          <a:latin typeface="Cambria" panose="02040503050406030204" pitchFamily="18" charset="0"/>
                          <a:ea typeface="Cambria" panose="02040503050406030204" pitchFamily="18" charset="0"/>
                        </a:rPr>
                        <a:t>0.77</a:t>
                      </a:r>
                    </a:p>
                  </a:txBody>
                  <a:tcPr>
                    <a:solidFill>
                      <a:srgbClr val="E5243B"/>
                    </a:solidFill>
                  </a:tcPr>
                </a:tc>
                <a:extLst>
                  <a:ext uri="{0D108BD9-81ED-4DB2-BD59-A6C34878D82A}">
                    <a16:rowId xmlns:a16="http://schemas.microsoft.com/office/drawing/2014/main" val="2045184395"/>
                  </a:ext>
                </a:extLst>
              </a:tr>
              <a:tr h="370840">
                <a:tc>
                  <a:txBody>
                    <a:bodyPr/>
                    <a:lstStyle/>
                    <a:p>
                      <a:pPr algn="ctr"/>
                      <a:r>
                        <a:rPr lang="en-US" sz="1600" dirty="0">
                          <a:latin typeface="Cambria" panose="02040503050406030204" pitchFamily="18" charset="0"/>
                          <a:ea typeface="Cambria" panose="02040503050406030204" pitchFamily="18" charset="0"/>
                        </a:rPr>
                        <a:t>Exports of hazardous pesticides</a:t>
                      </a:r>
                    </a:p>
                  </a:txBody>
                  <a:tcPr/>
                </a:tc>
                <a:tc>
                  <a:txBody>
                    <a:bodyPr/>
                    <a:lstStyle/>
                    <a:p>
                      <a:pPr algn="ctr"/>
                      <a:r>
                        <a:rPr lang="en-US" sz="1600" dirty="0">
                          <a:latin typeface="Cambria" panose="02040503050406030204" pitchFamily="18" charset="0"/>
                          <a:ea typeface="Cambria" panose="02040503050406030204" pitchFamily="18" charset="0"/>
                        </a:rPr>
                        <a:t>0</a:t>
                      </a:r>
                    </a:p>
                  </a:txBody>
                  <a:tcPr/>
                </a:tc>
                <a:tc>
                  <a:txBody>
                    <a:bodyPr/>
                    <a:lstStyle/>
                    <a:p>
                      <a:pPr algn="ctr"/>
                      <a:endParaRPr lang="en-US" sz="1600" kern="1200" dirty="0">
                        <a:solidFill>
                          <a:schemeClr val="dk1"/>
                        </a:solidFill>
                        <a:latin typeface="Cambria" panose="02040503050406030204" pitchFamily="18" charset="0"/>
                        <a:ea typeface="Cambria" panose="02040503050406030204" pitchFamily="18" charset="0"/>
                        <a:cs typeface="+mn-cs"/>
                      </a:endParaRPr>
                    </a:p>
                  </a:txBody>
                  <a:tcPr>
                    <a:solidFill>
                      <a:schemeClr val="bg1">
                        <a:lumMod val="75000"/>
                      </a:schemeClr>
                    </a:solidFill>
                  </a:tcPr>
                </a:tc>
                <a:tc>
                  <a:txBody>
                    <a:bodyPr/>
                    <a:lstStyle/>
                    <a:p>
                      <a:pPr algn="ctr"/>
                      <a:r>
                        <a:rPr lang="en-US" sz="1600" kern="1200" dirty="0">
                          <a:solidFill>
                            <a:schemeClr val="dk1"/>
                          </a:solidFill>
                          <a:latin typeface="Cambria" panose="02040503050406030204" pitchFamily="18" charset="0"/>
                          <a:ea typeface="Cambria" panose="02040503050406030204" pitchFamily="18" charset="0"/>
                          <a:cs typeface="+mn-cs"/>
                        </a:rPr>
                        <a:t>23.47</a:t>
                      </a:r>
                    </a:p>
                  </a:txBody>
                  <a:tcPr>
                    <a:solidFill>
                      <a:srgbClr val="FDB714"/>
                    </a:solidFill>
                  </a:tcPr>
                </a:tc>
                <a:tc>
                  <a:txBody>
                    <a:bodyPr/>
                    <a:lstStyle/>
                    <a:p>
                      <a:pPr algn="ctr"/>
                      <a:r>
                        <a:rPr lang="en-US" sz="1600" dirty="0">
                          <a:latin typeface="Cambria" panose="02040503050406030204" pitchFamily="18" charset="0"/>
                          <a:ea typeface="Cambria" panose="02040503050406030204" pitchFamily="18" charset="0"/>
                        </a:rPr>
                        <a:t>13.47</a:t>
                      </a:r>
                    </a:p>
                  </a:txBody>
                  <a:tcPr>
                    <a:solidFill>
                      <a:srgbClr val="FDB714"/>
                    </a:solidFill>
                  </a:tcPr>
                </a:tc>
                <a:tc>
                  <a:txBody>
                    <a:bodyPr/>
                    <a:lstStyle/>
                    <a:p>
                      <a:pPr algn="ctr"/>
                      <a:r>
                        <a:rPr lang="en-US" sz="1600" dirty="0" smtClean="0">
                          <a:latin typeface="Cambria" panose="02040503050406030204" pitchFamily="18" charset="0"/>
                          <a:ea typeface="Cambria" panose="02040503050406030204" pitchFamily="18" charset="0"/>
                        </a:rPr>
                        <a:t>4.38</a:t>
                      </a:r>
                      <a:endParaRPr lang="en-US" sz="1600" dirty="0">
                        <a:latin typeface="Cambria" panose="02040503050406030204" pitchFamily="18" charset="0"/>
                        <a:ea typeface="Cambria" panose="02040503050406030204" pitchFamily="18" charset="0"/>
                      </a:endParaRPr>
                    </a:p>
                  </a:txBody>
                  <a:tcPr>
                    <a:solidFill>
                      <a:srgbClr val="FDB714"/>
                    </a:solidFill>
                  </a:tcPr>
                </a:tc>
                <a:extLst>
                  <a:ext uri="{0D108BD9-81ED-4DB2-BD59-A6C34878D82A}">
                    <a16:rowId xmlns:a16="http://schemas.microsoft.com/office/drawing/2014/main" val="2358819105"/>
                  </a:ext>
                </a:extLst>
              </a:tr>
            </a:tbl>
          </a:graphicData>
        </a:graphic>
      </p:graphicFrame>
      <p:pic>
        <p:nvPicPr>
          <p:cNvPr id="4" name="Εικόνα 3">
            <a:extLst>
              <a:ext uri="{FF2B5EF4-FFF2-40B4-BE49-F238E27FC236}">
                <a16:creationId xmlns:a16="http://schemas.microsoft.com/office/drawing/2014/main" id="{556C5A7F-A462-4308-9197-F6B2A10C3FF3}"/>
              </a:ext>
            </a:extLst>
          </p:cNvPr>
          <p:cNvPicPr>
            <a:picLocks noChangeAspect="1"/>
          </p:cNvPicPr>
          <p:nvPr/>
        </p:nvPicPr>
        <p:blipFill>
          <a:blip r:embed="rId2"/>
          <a:stretch>
            <a:fillRect/>
          </a:stretch>
        </p:blipFill>
        <p:spPr>
          <a:xfrm>
            <a:off x="9528049" y="662327"/>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Πίνακας 4">
            <a:extLst>
              <a:ext uri="{FF2B5EF4-FFF2-40B4-BE49-F238E27FC236}">
                <a16:creationId xmlns:a16="http://schemas.microsoft.com/office/drawing/2014/main" id="{4FE61539-D10F-46E1-946C-4B8FFD316C96}"/>
              </a:ext>
            </a:extLst>
          </p:cNvPr>
          <p:cNvGraphicFramePr>
            <a:graphicFrameLocks/>
          </p:cNvGraphicFramePr>
          <p:nvPr>
            <p:extLst>
              <p:ext uri="{D42A27DB-BD31-4B8C-83A1-F6EECF244321}">
                <p14:modId xmlns:p14="http://schemas.microsoft.com/office/powerpoint/2010/main" val="4088722684"/>
              </p:ext>
            </p:extLst>
          </p:nvPr>
        </p:nvGraphicFramePr>
        <p:xfrm>
          <a:off x="3478194" y="5924550"/>
          <a:ext cx="5197512" cy="914400"/>
        </p:xfrm>
        <a:graphic>
          <a:graphicData uri="http://schemas.openxmlformats.org/drawingml/2006/table">
            <a:tbl>
              <a:tblPr firstRow="1" bandRow="1">
                <a:tableStyleId>{5C22544A-7EE6-4342-B048-85BDC9FD1C3A}</a:tableStyleId>
              </a:tblPr>
              <a:tblGrid>
                <a:gridCol w="1299378">
                  <a:extLst>
                    <a:ext uri="{9D8B030D-6E8A-4147-A177-3AD203B41FA5}">
                      <a16:colId xmlns:a16="http://schemas.microsoft.com/office/drawing/2014/main" val="3138052377"/>
                    </a:ext>
                  </a:extLst>
                </a:gridCol>
                <a:gridCol w="1299378">
                  <a:extLst>
                    <a:ext uri="{9D8B030D-6E8A-4147-A177-3AD203B41FA5}">
                      <a16:colId xmlns:a16="http://schemas.microsoft.com/office/drawing/2014/main" val="3491991924"/>
                    </a:ext>
                  </a:extLst>
                </a:gridCol>
                <a:gridCol w="1299378">
                  <a:extLst>
                    <a:ext uri="{9D8B030D-6E8A-4147-A177-3AD203B41FA5}">
                      <a16:colId xmlns:a16="http://schemas.microsoft.com/office/drawing/2014/main" val="1964002722"/>
                    </a:ext>
                  </a:extLst>
                </a:gridCol>
                <a:gridCol w="1299378">
                  <a:extLst>
                    <a:ext uri="{9D8B030D-6E8A-4147-A177-3AD203B41FA5}">
                      <a16:colId xmlns:a16="http://schemas.microsoft.com/office/drawing/2014/main" val="2152249301"/>
                    </a:ext>
                  </a:extLst>
                </a:gridCol>
              </a:tblGrid>
              <a:tr h="203200">
                <a:tc>
                  <a:txBody>
                    <a:bodyPr/>
                    <a:lstStyle/>
                    <a:p>
                      <a:pPr algn="ctr"/>
                      <a:endParaRPr lang="en-US" sz="1200" dirty="0">
                        <a:latin typeface="Cambria" panose="02040503050406030204" pitchFamily="18" charset="0"/>
                        <a:ea typeface="Cambria" panose="02040503050406030204" pitchFamily="18" charset="0"/>
                      </a:endParaRPr>
                    </a:p>
                  </a:txBody>
                  <a:tcPr anchor="ctr">
                    <a:solidFill>
                      <a:schemeClr val="accent1">
                        <a:lumMod val="60000"/>
                        <a:lumOff val="40000"/>
                      </a:schemeClr>
                    </a:solidFill>
                  </a:tcPr>
                </a:tc>
                <a:tc>
                  <a:txBody>
                    <a:bodyPr/>
                    <a:lstStyle/>
                    <a:p>
                      <a:pPr algn="ctr"/>
                      <a:endParaRPr lang="en-US" sz="1200" dirty="0">
                        <a:latin typeface="Cambria" panose="02040503050406030204" pitchFamily="18" charset="0"/>
                        <a:ea typeface="Cambria" panose="02040503050406030204" pitchFamily="18" charset="0"/>
                      </a:endParaRPr>
                    </a:p>
                  </a:txBody>
                  <a:tcPr anchor="ctr">
                    <a:solidFill>
                      <a:srgbClr val="FFFF00"/>
                    </a:solidFill>
                  </a:tcPr>
                </a:tc>
                <a:tc>
                  <a:txBody>
                    <a:bodyPr/>
                    <a:lstStyle/>
                    <a:p>
                      <a:pPr algn="ctr"/>
                      <a:endParaRPr lang="en-US" sz="1200" dirty="0">
                        <a:latin typeface="Cambria" panose="02040503050406030204" pitchFamily="18" charset="0"/>
                        <a:ea typeface="Cambria" panose="02040503050406030204" pitchFamily="18" charset="0"/>
                      </a:endParaRPr>
                    </a:p>
                  </a:txBody>
                  <a:tcPr anchor="ctr">
                    <a:solidFill>
                      <a:srgbClr val="FDB714"/>
                    </a:solidFill>
                  </a:tcPr>
                </a:tc>
                <a:tc>
                  <a:txBody>
                    <a:bodyPr/>
                    <a:lstStyle/>
                    <a:p>
                      <a:pPr algn="ctr"/>
                      <a:endParaRPr lang="en-US" sz="1200" dirty="0">
                        <a:latin typeface="Cambria" panose="02040503050406030204" pitchFamily="18" charset="0"/>
                        <a:ea typeface="Cambria" panose="02040503050406030204" pitchFamily="18" charset="0"/>
                      </a:endParaRPr>
                    </a:p>
                  </a:txBody>
                  <a:tcPr anchor="ctr">
                    <a:solidFill>
                      <a:srgbClr val="E5243B"/>
                    </a:solidFill>
                  </a:tcPr>
                </a:tc>
                <a:extLst>
                  <a:ext uri="{0D108BD9-81ED-4DB2-BD59-A6C34878D82A}">
                    <a16:rowId xmlns:a16="http://schemas.microsoft.com/office/drawing/2014/main" val="1114944227"/>
                  </a:ext>
                </a:extLst>
              </a:tr>
              <a:tr h="335113">
                <a:tc>
                  <a:txBody>
                    <a:bodyPr/>
                    <a:lstStyle/>
                    <a:p>
                      <a:pPr algn="ctr"/>
                      <a:r>
                        <a:rPr lang="en-US" sz="1200" b="0" kern="1200" dirty="0">
                          <a:solidFill>
                            <a:schemeClr val="dk1"/>
                          </a:solidFill>
                          <a:effectLst/>
                          <a:latin typeface="Cambria" panose="02040503050406030204" pitchFamily="18" charset="0"/>
                          <a:ea typeface="Cambria" panose="02040503050406030204" pitchFamily="18" charset="0"/>
                          <a:cs typeface="+mn-cs"/>
                        </a:rPr>
                        <a:t>On track or maintaining SDG achievement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effectLst/>
                          <a:latin typeface="Cambria" panose="02040503050406030204" pitchFamily="18" charset="0"/>
                          <a:ea typeface="Cambria" panose="02040503050406030204" pitchFamily="18" charset="0"/>
                          <a:cs typeface="+mn-cs"/>
                        </a:rPr>
                        <a:t>Challenges remain</a:t>
                      </a:r>
                    </a:p>
                  </a:txBody>
                  <a:tcPr anchor="ctr"/>
                </a:tc>
                <a:tc>
                  <a:txBody>
                    <a:bodyPr/>
                    <a:lstStyle/>
                    <a:p>
                      <a:pPr algn="ctr"/>
                      <a:r>
                        <a:rPr lang="en-US" sz="1200" b="0" kern="1200" dirty="0">
                          <a:solidFill>
                            <a:schemeClr val="dk1"/>
                          </a:solidFill>
                          <a:effectLst/>
                          <a:latin typeface="Cambria" panose="02040503050406030204" pitchFamily="18" charset="0"/>
                          <a:ea typeface="Cambria" panose="02040503050406030204" pitchFamily="18" charset="0"/>
                          <a:cs typeface="+mn-cs"/>
                        </a:rPr>
                        <a:t>Significant challenges remain</a:t>
                      </a:r>
                    </a:p>
                  </a:txBody>
                  <a:tcPr anchor="ctr"/>
                </a:tc>
                <a:tc>
                  <a:txBody>
                    <a:bodyPr/>
                    <a:lstStyle/>
                    <a:p>
                      <a:pPr algn="ctr"/>
                      <a:r>
                        <a:rPr lang="en-US" sz="1200" b="0" kern="1200" dirty="0">
                          <a:solidFill>
                            <a:schemeClr val="dk1"/>
                          </a:solidFill>
                          <a:effectLst/>
                          <a:latin typeface="Cambria" panose="02040503050406030204" pitchFamily="18" charset="0"/>
                          <a:ea typeface="Cambria" panose="02040503050406030204" pitchFamily="18" charset="0"/>
                          <a:cs typeface="+mn-cs"/>
                        </a:rPr>
                        <a:t>Major challenges remain</a:t>
                      </a:r>
                    </a:p>
                  </a:txBody>
                  <a:tcPr anchor="ctr"/>
                </a:tc>
                <a:extLst>
                  <a:ext uri="{0D108BD9-81ED-4DB2-BD59-A6C34878D82A}">
                    <a16:rowId xmlns:a16="http://schemas.microsoft.com/office/drawing/2014/main" val="338860153"/>
                  </a:ext>
                </a:extLst>
              </a:tr>
            </a:tbl>
          </a:graphicData>
        </a:graphic>
      </p:graphicFrame>
    </p:spTree>
    <p:extLst>
      <p:ext uri="{BB962C8B-B14F-4D97-AF65-F5344CB8AC3E}">
        <p14:creationId xmlns:p14="http://schemas.microsoft.com/office/powerpoint/2010/main" val="179643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a:xfrm>
            <a:off x="1878330" y="192981"/>
            <a:ext cx="10058400" cy="1450757"/>
          </a:xfrm>
        </p:spPr>
        <p:txBody>
          <a:bodyPr/>
          <a:lstStyle/>
          <a:p>
            <a:pPr algn="ctr"/>
            <a:r>
              <a:rPr lang="en-US" sz="4400" dirty="0"/>
              <a:t>SDG 2:	Agriculture Contribution	</a:t>
            </a:r>
            <a:r>
              <a:rPr lang="en-US" dirty="0"/>
              <a:t>	</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1097280" y="1953684"/>
            <a:ext cx="10058400" cy="4023360"/>
          </a:xfrm>
        </p:spPr>
        <p:txBody>
          <a:bodyPr>
            <a:normAutofit/>
          </a:bodyPr>
          <a:lstStyle/>
          <a:p>
            <a:pPr marL="457200" indent="-457200" algn="just">
              <a:lnSpc>
                <a:spcPct val="120000"/>
              </a:lnSpc>
              <a:spcBef>
                <a:spcPts val="0"/>
              </a:spcBef>
              <a:spcAft>
                <a:spcPts val="0"/>
              </a:spcAft>
              <a:buFont typeface="+mj-lt"/>
              <a:buAutoNum type="arabicPeriod"/>
            </a:pPr>
            <a:r>
              <a:rPr lang="en-US" b="0" i="0" dirty="0">
                <a:solidFill>
                  <a:schemeClr val="tx1"/>
                </a:solidFill>
                <a:effectLst/>
              </a:rPr>
              <a:t>Promote nutrition-sensitive agriculture and raise awareness about healthy eating habits to improve dietary diversity and nutrition</a:t>
            </a:r>
          </a:p>
          <a:p>
            <a:pPr marL="457200" indent="-457200" algn="just">
              <a:lnSpc>
                <a:spcPct val="120000"/>
              </a:lnSpc>
              <a:spcBef>
                <a:spcPts val="0"/>
              </a:spcBef>
              <a:spcAft>
                <a:spcPts val="0"/>
              </a:spcAft>
              <a:buFont typeface="+mj-lt"/>
              <a:buAutoNum type="arabicPeriod"/>
            </a:pPr>
            <a:r>
              <a:rPr lang="en-US" b="0" i="0" dirty="0">
                <a:solidFill>
                  <a:schemeClr val="tx1"/>
                </a:solidFill>
                <a:effectLst/>
              </a:rPr>
              <a:t>Ensure smallholder farmers have access to land, credit, and modern agricultural inputs such as seeds, fertilizers, and machinery</a:t>
            </a:r>
            <a:endParaRPr lang="en-US" dirty="0">
              <a:solidFill>
                <a:schemeClr val="tx1"/>
              </a:solidFill>
            </a:endParaRPr>
          </a:p>
          <a:p>
            <a:pPr marL="457200" indent="-457200" algn="just">
              <a:lnSpc>
                <a:spcPct val="120000"/>
              </a:lnSpc>
              <a:spcBef>
                <a:spcPts val="0"/>
              </a:spcBef>
              <a:spcAft>
                <a:spcPts val="0"/>
              </a:spcAft>
              <a:buFont typeface="+mj-lt"/>
              <a:buAutoNum type="arabicPeriod"/>
            </a:pPr>
            <a:r>
              <a:rPr lang="en-US" b="0" i="0" dirty="0">
                <a:solidFill>
                  <a:schemeClr val="tx1"/>
                </a:solidFill>
                <a:effectLst/>
              </a:rPr>
              <a:t>Develop and promote the use of high-yielding, drought-resistant, and disease-resistant crop varieties to increase agricultural productivity</a:t>
            </a:r>
          </a:p>
          <a:p>
            <a:pPr marL="457200" indent="-457200" algn="just">
              <a:lnSpc>
                <a:spcPct val="120000"/>
              </a:lnSpc>
              <a:spcBef>
                <a:spcPts val="0"/>
              </a:spcBef>
              <a:spcAft>
                <a:spcPts val="0"/>
              </a:spcAft>
              <a:buFont typeface="+mj-lt"/>
              <a:buAutoNum type="arabicPeriod"/>
            </a:pPr>
            <a:r>
              <a:rPr lang="en-US" dirty="0">
                <a:solidFill>
                  <a:schemeClr val="tx1"/>
                </a:solidFill>
              </a:rPr>
              <a:t>Implement practices such as intercropping, agroforestry and crop rotation that improve soil fertility and enhance biodiversity </a:t>
            </a:r>
          </a:p>
          <a:p>
            <a:pPr marL="457200" indent="-457200" algn="just">
              <a:lnSpc>
                <a:spcPct val="120000"/>
              </a:lnSpc>
              <a:spcBef>
                <a:spcPts val="0"/>
              </a:spcBef>
              <a:spcAft>
                <a:spcPts val="0"/>
              </a:spcAft>
              <a:buFont typeface="+mj-lt"/>
              <a:buAutoNum type="arabicPeriod"/>
            </a:pPr>
            <a:r>
              <a:rPr lang="en-US" dirty="0">
                <a:solidFill>
                  <a:schemeClr val="tx1"/>
                </a:solidFill>
              </a:rPr>
              <a:t>Optimize nitrogen fertilizers application by using slow release fertilizers and increasing the soil organic matter</a:t>
            </a:r>
            <a:endParaRPr lang="el-GR" dirty="0">
              <a:solidFill>
                <a:schemeClr val="tx1"/>
              </a:solidFill>
            </a:endParaRPr>
          </a:p>
        </p:txBody>
      </p:sp>
      <p:pic>
        <p:nvPicPr>
          <p:cNvPr id="4" name="Εικόνα 3">
            <a:extLst>
              <a:ext uri="{FF2B5EF4-FFF2-40B4-BE49-F238E27FC236}">
                <a16:creationId xmlns:a16="http://schemas.microsoft.com/office/drawing/2014/main" id="{556C5A7F-A462-4308-9197-F6B2A10C3FF3}"/>
              </a:ext>
            </a:extLst>
          </p:cNvPr>
          <p:cNvPicPr>
            <a:picLocks noChangeAspect="1"/>
          </p:cNvPicPr>
          <p:nvPr/>
        </p:nvPicPr>
        <p:blipFill>
          <a:blip r:embed="rId2"/>
          <a:stretch>
            <a:fillRect/>
          </a:stretch>
        </p:blipFill>
        <p:spPr>
          <a:xfrm>
            <a:off x="10231419" y="719477"/>
            <a:ext cx="924261" cy="92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2171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7455</TotalTime>
  <Words>3117</Words>
  <Application>Microsoft Office PowerPoint</Application>
  <PresentationFormat>Widescreen</PresentationFormat>
  <Paragraphs>364</Paragraphs>
  <Slides>32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Bahnschrift SemiLight</vt:lpstr>
      <vt:lpstr>Calibri</vt:lpstr>
      <vt:lpstr>Calibri Light</vt:lpstr>
      <vt:lpstr>Cambria</vt:lpstr>
      <vt:lpstr>DejaVuSans-Bold</vt:lpstr>
      <vt:lpstr>Wingdings</vt:lpstr>
      <vt:lpstr>Custom Design</vt:lpstr>
      <vt:lpstr>Retrospect</vt:lpstr>
      <vt:lpstr> </vt:lpstr>
      <vt:lpstr>Sustainable Development Goals (SDGs)</vt:lpstr>
      <vt:lpstr>The 17 SDGs</vt:lpstr>
      <vt:lpstr>The 17 SDGs</vt:lpstr>
      <vt:lpstr>SDG 1: No Poverty</vt:lpstr>
      <vt:lpstr>SDG 1: No Poverty</vt:lpstr>
      <vt:lpstr>SDG 2: Zero Hunger  </vt:lpstr>
      <vt:lpstr>SDG 2: Zero Hunger </vt:lpstr>
      <vt:lpstr>SDG 2: Agriculture Contribution  </vt:lpstr>
      <vt:lpstr>SDG 3: Good Health and Well-Being</vt:lpstr>
      <vt:lpstr>Goal 3: Good Health and Well-Being</vt:lpstr>
      <vt:lpstr>SDG 5: Gender Equality</vt:lpstr>
      <vt:lpstr>SDG 5: Agriculture Contribution</vt:lpstr>
      <vt:lpstr>SDG 5: Agriculture Contribution</vt:lpstr>
      <vt:lpstr>SDG 6: Clean Water and Sanitation</vt:lpstr>
      <vt:lpstr>SDG 6:  Clean Water and Sanitation</vt:lpstr>
      <vt:lpstr>SDG 7: Affordable and Clean Energy</vt:lpstr>
      <vt:lpstr>Energy Consumption in Agriculture</vt:lpstr>
      <vt:lpstr>SDG 8: Decent Work and Economic Growth</vt:lpstr>
      <vt:lpstr>SDG 8: Agriculture Contribution</vt:lpstr>
      <vt:lpstr>SDG 10: Reduced Inequalities</vt:lpstr>
      <vt:lpstr>SDG 10: Agriculture Contribution</vt:lpstr>
      <vt:lpstr>SDG 12: Responsible Consumption and Production</vt:lpstr>
      <vt:lpstr>SDG 12: Responsible Consumption and Production</vt:lpstr>
      <vt:lpstr>SDG 12: Agriculture Contribution</vt:lpstr>
      <vt:lpstr>SDG 12: Agriculture Contribution</vt:lpstr>
      <vt:lpstr>SDG 13: Climate Action</vt:lpstr>
      <vt:lpstr>SDG 13: Agriculture Contribution</vt:lpstr>
      <vt:lpstr>SDG 13: Agriculture Contribution</vt:lpstr>
      <vt:lpstr>SDG 15: Life on land</vt:lpstr>
      <vt:lpstr>SDG 15: Agriculture Contribution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75</cp:revision>
  <dcterms:created xsi:type="dcterms:W3CDTF">2018-11-05T14:13:47Z</dcterms:created>
  <dcterms:modified xsi:type="dcterms:W3CDTF">2023-09-18T06:51:21Z</dcterms:modified>
</cp:coreProperties>
</file>